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61" r:id="rId2"/>
    <p:sldId id="287" r:id="rId3"/>
    <p:sldId id="274" r:id="rId4"/>
    <p:sldId id="275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73" r:id="rId14"/>
    <p:sldId id="286" r:id="rId15"/>
    <p:sldId id="276" r:id="rId16"/>
    <p:sldId id="289" r:id="rId17"/>
    <p:sldId id="288" r:id="rId18"/>
    <p:sldId id="290" r:id="rId19"/>
    <p:sldId id="291" r:id="rId20"/>
    <p:sldId id="292" r:id="rId21"/>
    <p:sldId id="293" r:id="rId22"/>
    <p:sldId id="296" r:id="rId23"/>
    <p:sldId id="297" r:id="rId24"/>
    <p:sldId id="298" r:id="rId25"/>
    <p:sldId id="299" r:id="rId26"/>
    <p:sldId id="301" r:id="rId27"/>
    <p:sldId id="300" r:id="rId28"/>
    <p:sldId id="304" r:id="rId29"/>
    <p:sldId id="305" r:id="rId30"/>
    <p:sldId id="306" r:id="rId31"/>
    <p:sldId id="307" r:id="rId32"/>
    <p:sldId id="308" r:id="rId33"/>
    <p:sldId id="302" r:id="rId34"/>
    <p:sldId id="309" r:id="rId35"/>
    <p:sldId id="310" r:id="rId36"/>
    <p:sldId id="311" r:id="rId37"/>
    <p:sldId id="312" r:id="rId38"/>
    <p:sldId id="313" r:id="rId39"/>
    <p:sldId id="314" r:id="rId40"/>
    <p:sldId id="316" r:id="rId41"/>
    <p:sldId id="317" r:id="rId42"/>
    <p:sldId id="318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8" r:id="rId51"/>
    <p:sldId id="329" r:id="rId52"/>
    <p:sldId id="330" r:id="rId53"/>
    <p:sldId id="331" r:id="rId54"/>
    <p:sldId id="333" r:id="rId55"/>
    <p:sldId id="334" r:id="rId56"/>
    <p:sldId id="267" r:id="rId57"/>
    <p:sldId id="335" r:id="rId5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9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528" y="3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17/12/2018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46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17/12/2018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hyperlink" Target="https://www.remix3d.com/details/G009SXJ4090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e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28.svg"/><Relationship Id="rId5" Type="http://schemas.openxmlformats.org/officeDocument/2006/relationships/hyperlink" Target="https://www.remix3d.com/details/G009SVJ2MKFP" TargetMode="External"/><Relationship Id="rId10" Type="http://schemas.openxmlformats.org/officeDocument/2006/relationships/image" Target="../media/image27.png"/><Relationship Id="rId4" Type="http://schemas.microsoft.com/office/2017/06/relationships/model3d" Target="../media/model3d2.glb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ressif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arduino.cc/en/main/softwar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 err="1"/>
              <a:t>Uolli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A tale of software </a:t>
            </a:r>
            <a:r>
              <a:rPr lang="it-IT" dirty="0" err="1"/>
              <a:t>bugs</a:t>
            </a:r>
            <a:r>
              <a:rPr lang="it-IT" dirty="0"/>
              <a:t> and </a:t>
            </a:r>
            <a:r>
              <a:rPr lang="it-IT" dirty="0" err="1"/>
              <a:t>fried</a:t>
            </a:r>
            <a:r>
              <a:rPr lang="it-IT" dirty="0"/>
              <a:t> hardware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2AEBE5-C8AF-41E8-92AE-64DCA736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9210" y="462433"/>
            <a:ext cx="1387384" cy="13873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F6163E-56B0-4175-A544-5C554285CC8F}"/>
              </a:ext>
            </a:extLst>
          </p:cNvPr>
          <p:cNvSpPr txBox="1"/>
          <p:nvPr/>
        </p:nvSpPr>
        <p:spPr>
          <a:xfrm>
            <a:off x="6475256" y="2093224"/>
            <a:ext cx="5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2DCE75-6E23-4E3B-9814-7390675565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6594" y="535238"/>
            <a:ext cx="1122928" cy="14428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A780B94-A287-4A0A-B66D-F781825388B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4171" y="553081"/>
            <a:ext cx="1122929" cy="154014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48CAB8-A8A7-4733-BD4D-551EC75D4C1E}"/>
              </a:ext>
            </a:extLst>
          </p:cNvPr>
          <p:cNvSpPr txBox="1"/>
          <p:nvPr/>
        </p:nvSpPr>
        <p:spPr>
          <a:xfrm>
            <a:off x="6716556" y="6338329"/>
            <a:ext cx="5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Consolas" panose="020B0609020204030204" pitchFamily="49" charset="0"/>
              </a:rPr>
              <a:t>B</a:t>
            </a:r>
            <a:r>
              <a:rPr lang="en-US" dirty="0" err="1">
                <a:latin typeface="Consolas" panose="020B0609020204030204" pitchFamily="49" charset="0"/>
              </a:rPr>
              <a:t>ologna</a:t>
            </a:r>
            <a:r>
              <a:rPr lang="en-US" dirty="0">
                <a:latin typeface="Consolas" panose="020B0609020204030204" pitchFamily="49" charset="0"/>
              </a:rPr>
              <a:t>, 21/12/2018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68523E0-801F-4FD3-90AB-E91F75BA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2348" y="3175045"/>
            <a:ext cx="3930131" cy="262195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555562" y="209574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IR receiver module</a:t>
            </a:r>
          </a:p>
          <a:p>
            <a:pPr lvl="1"/>
            <a:r>
              <a:rPr lang="it-IT"/>
              <a:t>Basically a TL1838 Infrared Receiver mounted on a pcb + LED to signal incoming IR message</a:t>
            </a:r>
          </a:p>
          <a:p>
            <a:pPr lvl="1"/>
            <a:r>
              <a:rPr lang="it-IT"/>
              <a:t>Allows car to receive signals from any el-cheapo IR transmitter or remote control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526680" y="5176402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2A11AFD-D4CC-46FA-9605-3FC96A8DA9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5114" y="2419990"/>
            <a:ext cx="4407539" cy="413206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85FD03A-49A9-47DD-951E-A5DD75350BB4}"/>
              </a:ext>
            </a:extLst>
          </p:cNvPr>
          <p:cNvCxnSpPr>
            <a:cxnSpLocks/>
          </p:cNvCxnSpPr>
          <p:nvPr/>
        </p:nvCxnSpPr>
        <p:spPr>
          <a:xfrm flipH="1">
            <a:off x="9246296" y="2757837"/>
            <a:ext cx="359266" cy="671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transducers</a:t>
            </a:r>
            <a:r>
              <a:rPr lang="it-IT" dirty="0"/>
              <a:t>, one for </a:t>
            </a:r>
            <a:r>
              <a:rPr lang="it-IT" dirty="0" err="1"/>
              <a:t>transmitting</a:t>
            </a:r>
            <a:r>
              <a:rPr lang="it-IT" dirty="0"/>
              <a:t> and one for </a:t>
            </a:r>
            <a:r>
              <a:rPr lang="it-IT" dirty="0" err="1"/>
              <a:t>receiving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measure an </a:t>
            </a:r>
            <a:r>
              <a:rPr lang="it-IT" dirty="0" err="1"/>
              <a:t>echo</a:t>
            </a:r>
            <a:r>
              <a:rPr lang="it-IT" dirty="0"/>
              <a:t> delay, </a:t>
            </a:r>
            <a:r>
              <a:rPr lang="it-IT" dirty="0" err="1"/>
              <a:t>thus</a:t>
            </a:r>
            <a:r>
              <a:rPr lang="it-IT" dirty="0"/>
              <a:t> </a:t>
            </a:r>
            <a:r>
              <a:rPr lang="it-IT" dirty="0" err="1"/>
              <a:t>estimating</a:t>
            </a:r>
            <a:r>
              <a:rPr lang="it-IT" dirty="0"/>
              <a:t> a linear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sensor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Mounted</a:t>
            </a:r>
            <a:r>
              <a:rPr lang="it-IT" dirty="0"/>
              <a:t> on a </a:t>
            </a:r>
            <a:r>
              <a:rPr lang="it-IT" dirty="0" err="1"/>
              <a:t>rotating</a:t>
            </a:r>
            <a:r>
              <a:rPr lang="it-IT" dirty="0"/>
              <a:t> support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 multiple </a:t>
            </a:r>
            <a:br>
              <a:rPr lang="it-IT" dirty="0"/>
            </a:br>
            <a:r>
              <a:rPr lang="it-IT" dirty="0" err="1"/>
              <a:t>directions</a:t>
            </a:r>
            <a:endParaRPr lang="it-IT" dirty="0"/>
          </a:p>
          <a:p>
            <a:pPr lvl="1"/>
            <a:r>
              <a:rPr lang="it-IT" dirty="0" err="1"/>
              <a:t>Kinda</a:t>
            </a:r>
            <a:r>
              <a:rPr lang="it-IT" dirty="0"/>
              <a:t> </a:t>
            </a:r>
            <a:r>
              <a:rPr lang="it-IT" dirty="0" err="1"/>
              <a:t>makes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thing look like the </a:t>
            </a:r>
            <a:r>
              <a:rPr lang="it-IT" dirty="0" err="1"/>
              <a:t>Curiosity</a:t>
            </a:r>
            <a:r>
              <a:rPr lang="it-IT" dirty="0"/>
              <a:t> </a:t>
            </a:r>
            <a:r>
              <a:rPr lang="it-IT" dirty="0" err="1"/>
              <a:t>rover</a:t>
            </a:r>
            <a:endParaRPr lang="it-IT" dirty="0"/>
          </a:p>
          <a:p>
            <a:pPr marL="274320" lvl="1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5D3F8F-F714-420B-AE66-FE3EC1B8C1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101" y="3175045"/>
            <a:ext cx="3469598" cy="346959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348562"/>
                  </p:ext>
                </p:extLst>
              </p:nvPr>
            </p:nvGraphicFramePr>
            <p:xfrm>
              <a:off x="8882176" y="3548177"/>
              <a:ext cx="2583982" cy="21089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982" cy="2108985"/>
                    </a:xfrm>
                    <a:prstGeom prst="rect">
                      <a:avLst/>
                    </a:prstGeom>
                  </am3d:spPr>
                  <am3d:camera>
                    <am3d:pos x="0" y="0" z="628983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16" d="1000000"/>
                    <am3d:preTrans dx="21602" dy="-9937771" dz="-2548208"/>
                    <am3d:scale>
                      <am3d:sx n="1000000" d="1000000"/>
                      <am3d:sy n="1000000" d="1000000"/>
                      <am3d:sz n="1000000" d="1000000"/>
                    </am3d:scale>
                    <am3d:rot ax="1446936" ay="2647369" az="103854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334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lo 3D 3" descr="Rover Curiosity su Marte">
                <a:extLst>
                  <a:ext uri="{FF2B5EF4-FFF2-40B4-BE49-F238E27FC236}">
                    <a16:creationId xmlns:a16="http://schemas.microsoft.com/office/drawing/2014/main" id="{C95A3F3B-089F-4162-B419-00D22AE4CF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82176" y="3548177"/>
                <a:ext cx="2583982" cy="2108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3046517" y="1095472"/>
            <a:ext cx="1243578" cy="12435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2"/>
            <a:ext cx="6397101" cy="3534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Jumper Wires</a:t>
            </a:r>
          </a:p>
          <a:p>
            <a:pPr lvl="1"/>
            <a:r>
              <a:rPr lang="it-IT"/>
              <a:t>Everything is connected using</a:t>
            </a:r>
            <a:br>
              <a:rPr lang="it-IT"/>
            </a:br>
            <a:r>
              <a:rPr lang="it-IT"/>
              <a:t>jumper wires:</a:t>
            </a:r>
          </a:p>
          <a:p>
            <a:pPr lvl="2"/>
            <a:r>
              <a:rPr lang="it-IT"/>
              <a:t>MtF</a:t>
            </a:r>
          </a:p>
          <a:p>
            <a:pPr lvl="2"/>
            <a:r>
              <a:rPr lang="it-IT"/>
              <a:t>MtM</a:t>
            </a:r>
          </a:p>
          <a:p>
            <a:pPr lvl="2"/>
            <a:r>
              <a:rPr lang="it-IT"/>
              <a:t>FtF</a:t>
            </a:r>
          </a:p>
          <a:p>
            <a:pPr lvl="2"/>
            <a:endParaRPr lang="it-IT"/>
          </a:p>
          <a:p>
            <a:pPr marL="274320" lvl="1" indent="0">
              <a:buNone/>
            </a:pPr>
            <a:endParaRPr lang="it-IT"/>
          </a:p>
          <a:p>
            <a:pPr lvl="1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5C6468-8E54-46D0-879E-4124F9303A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049" y="1059322"/>
            <a:ext cx="5010264" cy="501026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128EB8D-C4C8-4FB7-A073-740ED80D3ED9}"/>
              </a:ext>
            </a:extLst>
          </p:cNvPr>
          <p:cNvCxnSpPr>
            <a:cxnSpLocks/>
          </p:cNvCxnSpPr>
          <p:nvPr/>
        </p:nvCxnSpPr>
        <p:spPr>
          <a:xfrm flipV="1">
            <a:off x="6347921" y="3731822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B277E2E-D29F-46D7-A23D-5BA6E1D748BB}"/>
              </a:ext>
            </a:extLst>
          </p:cNvPr>
          <p:cNvCxnSpPr>
            <a:cxnSpLocks/>
          </p:cNvCxnSpPr>
          <p:nvPr/>
        </p:nvCxnSpPr>
        <p:spPr>
          <a:xfrm flipV="1">
            <a:off x="6862734" y="452758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B290D64-1FE7-4E86-895F-E0483F0DD558}"/>
              </a:ext>
            </a:extLst>
          </p:cNvPr>
          <p:cNvCxnSpPr>
            <a:cxnSpLocks/>
          </p:cNvCxnSpPr>
          <p:nvPr/>
        </p:nvCxnSpPr>
        <p:spPr>
          <a:xfrm flipV="1">
            <a:off x="7441615" y="5512511"/>
            <a:ext cx="797803" cy="4233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CF7E017-E57A-4599-9B4F-7AF2E5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t="5635" r="4084" b="23059"/>
          <a:stretch/>
        </p:blipFill>
        <p:spPr>
          <a:xfrm>
            <a:off x="639190" y="1006272"/>
            <a:ext cx="4394447" cy="484545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</a:t>
            </a:r>
          </a:p>
          <a:p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D6963A4-70F1-4506-A8FD-BB8BB6C43ACE}"/>
              </a:ext>
            </a:extLst>
          </p:cNvPr>
          <p:cNvSpPr/>
          <p:nvPr/>
        </p:nvSpPr>
        <p:spPr>
          <a:xfrm>
            <a:off x="2364419" y="3607892"/>
            <a:ext cx="855959" cy="85595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A37C8F-7990-4BB7-AF84-B7FD31EC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7345" y="3178206"/>
            <a:ext cx="2740236" cy="2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13E2DDA-17B6-4804-A282-D75F601A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3" y="468085"/>
            <a:ext cx="4751614" cy="476024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Schematics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4798946-D8D5-4330-AF3D-0F1999C7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8558" y="223158"/>
            <a:ext cx="5076008" cy="58565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2F21043-4C4B-4F1B-BBA1-F6C31F880D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08" y="1138254"/>
            <a:ext cx="5795204" cy="48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187823" y="1296139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ESP-13 shield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38C1E-109A-42D2-94CE-70B35854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468" y="1580224"/>
            <a:ext cx="4415972" cy="4415972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41FCAD49-4F87-4A6F-A287-23B6DFB09495}"/>
              </a:ext>
            </a:extLst>
          </p:cNvPr>
          <p:cNvSpPr txBox="1">
            <a:spLocks/>
          </p:cNvSpPr>
          <p:nvPr/>
        </p:nvSpPr>
        <p:spPr>
          <a:xfrm>
            <a:off x="4314597" y="1700431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(odissey)</a:t>
            </a:r>
          </a:p>
        </p:txBody>
      </p:sp>
    </p:spTree>
    <p:extLst>
      <p:ext uri="{BB962C8B-B14F-4D97-AF65-F5344CB8AC3E}">
        <p14:creationId xmlns:p14="http://schemas.microsoft.com/office/powerpoint/2010/main" val="12034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2457" y="670598"/>
            <a:ext cx="5318535" cy="531853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670599"/>
            <a:ext cx="6397101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The </a:t>
            </a:r>
            <a:r>
              <a:rPr lang="it-IT" b="1"/>
              <a:t>ESP-13</a:t>
            </a:r>
            <a:r>
              <a:rPr lang="it-IT"/>
              <a:t> is an Arduino Uno shield whith an embedded </a:t>
            </a:r>
            <a:r>
              <a:rPr lang="it-IT" b="1"/>
              <a:t>ESP-WROOM02</a:t>
            </a:r>
            <a:r>
              <a:rPr lang="it-IT"/>
              <a:t> module.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6858740" y="3087987"/>
            <a:ext cx="1754820" cy="17548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3E1B76-CA21-4FA6-AD3B-17B9A266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6630"/>
            <a:ext cx="2016964" cy="201696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005199" y="1295786"/>
            <a:ext cx="4633150" cy="2287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/>
              <a:t>The </a:t>
            </a:r>
            <a:r>
              <a:rPr lang="it-IT" b="1"/>
              <a:t>ESP-WROOM02</a:t>
            </a:r>
            <a:r>
              <a:rPr lang="it-IT"/>
              <a:t> by </a:t>
            </a:r>
            <a:r>
              <a:rPr lang="it-IT" b="1"/>
              <a:t>Espressif</a:t>
            </a:r>
            <a:r>
              <a:rPr lang="it-IT"/>
              <a:t> is an integrated WiFi 802.11 b/g/n module designed for providing wireless connection to embedded systems, it’s powered by an </a:t>
            </a:r>
            <a:r>
              <a:rPr lang="it-IT" b="1"/>
              <a:t>ESP8266EX</a:t>
            </a:r>
            <a:r>
              <a:rPr lang="it-IT"/>
              <a:t> chip, a 32 bit low-power microcontroller, with 2MB of onboard memory and can be programmed with the Arduino IDE.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208626" y="3654106"/>
            <a:ext cx="6174419" cy="19081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/>
              <a:t>ESP-13</a:t>
            </a:r>
            <a:r>
              <a:rPr lang="it-IT"/>
              <a:t> by </a:t>
            </a:r>
            <a:r>
              <a:rPr lang="it-IT" b="1"/>
              <a:t>Jaycar</a:t>
            </a:r>
            <a:r>
              <a:rPr lang="it-IT"/>
              <a:t> offers a breakout for all the pins of the ESP-WROOM02, an onboard voltage divider for powering the ESP-WROOM02 itself (Arduino offers a 5V line but ESP8266 uses 3.3V signals both for powering and GPIO communication) and a level shifter for the logic signals coming from and to the Arduino.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E66FE1F-1240-4E0C-8226-A84DF50EADC1}"/>
              </a:ext>
            </a:extLst>
          </p:cNvPr>
          <p:cNvSpPr txBox="1">
            <a:spLocks/>
          </p:cNvSpPr>
          <p:nvPr/>
        </p:nvSpPr>
        <p:spPr>
          <a:xfrm>
            <a:off x="3698696" y="5591702"/>
            <a:ext cx="3385685" cy="4686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at least it should…</a:t>
            </a:r>
          </a:p>
        </p:txBody>
      </p:sp>
    </p:spTree>
    <p:extLst>
      <p:ext uri="{BB962C8B-B14F-4D97-AF65-F5344CB8AC3E}">
        <p14:creationId xmlns:p14="http://schemas.microsoft.com/office/powerpoint/2010/main" val="24508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2E49442-3B45-46EE-89F6-13281B55DF02}"/>
              </a:ext>
            </a:extLst>
          </p:cNvPr>
          <p:cNvSpPr/>
          <p:nvPr/>
        </p:nvSpPr>
        <p:spPr>
          <a:xfrm>
            <a:off x="10810664" y="1086408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9"/>
            <a:ext cx="5055016" cy="147206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b="1" dirty="0"/>
              <a:t>RX</a:t>
            </a:r>
            <a:r>
              <a:rPr lang="it-IT" dirty="0"/>
              <a:t> and </a:t>
            </a:r>
            <a:r>
              <a:rPr lang="it-IT" b="1" dirty="0"/>
              <a:t>TX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on the shield, </a:t>
            </a:r>
            <a:r>
              <a:rPr lang="it-IT" dirty="0" err="1"/>
              <a:t>corresponding</a:t>
            </a:r>
            <a:r>
              <a:rPr lang="it-IT" dirty="0"/>
              <a:t> to the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b="1" dirty="0"/>
              <a:t>0 (RX) </a:t>
            </a:r>
            <a:r>
              <a:rPr lang="it-IT" dirty="0"/>
              <a:t>and </a:t>
            </a:r>
            <a:r>
              <a:rPr lang="it-IT" b="1" dirty="0"/>
              <a:t>1 (TX) </a:t>
            </a:r>
            <a:r>
              <a:rPr lang="it-IT" dirty="0"/>
              <a:t>in the Arduino layout </a:t>
            </a:r>
            <a:r>
              <a:rPr lang="it-IT" dirty="0" err="1"/>
              <a:t>were</a:t>
            </a:r>
            <a:r>
              <a:rPr lang="it-IT" dirty="0"/>
              <a:t> actually </a:t>
            </a:r>
            <a:r>
              <a:rPr lang="it-IT" b="1" dirty="0" err="1"/>
              <a:t>switched</a:t>
            </a:r>
            <a:r>
              <a:rPr lang="it-IT" dirty="0"/>
              <a:t>, rendering </a:t>
            </a:r>
            <a:r>
              <a:rPr lang="it-IT" dirty="0" err="1"/>
              <a:t>impossible</a:t>
            </a:r>
            <a:r>
              <a:rPr lang="it-IT" dirty="0"/>
              <a:t> to use the shield in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intended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73DE601-3EC1-4E02-ADF1-9E1A7F394D76}"/>
              </a:ext>
            </a:extLst>
          </p:cNvPr>
          <p:cNvCxnSpPr>
            <a:cxnSpLocks/>
          </p:cNvCxnSpPr>
          <p:nvPr/>
        </p:nvCxnSpPr>
        <p:spPr>
          <a:xfrm>
            <a:off x="6012771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C9746D-9181-4075-9D69-5079C9493064}"/>
              </a:ext>
            </a:extLst>
          </p:cNvPr>
          <p:cNvCxnSpPr>
            <a:cxnSpLocks/>
          </p:cNvCxnSpPr>
          <p:nvPr/>
        </p:nvCxnSpPr>
        <p:spPr>
          <a:xfrm>
            <a:off x="6262457" y="2395265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DAED7978-BBAF-4E46-9860-437D85B1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2768447"/>
            <a:ext cx="1887549" cy="949137"/>
          </a:xfrm>
          <a:prstGeom prst="rect">
            <a:avLst/>
          </a:prstGeom>
        </p:spPr>
      </p:pic>
      <p:pic>
        <p:nvPicPr>
          <p:cNvPr id="1026" name="Picture 2" descr="Image result for esp wroom 02">
            <a:extLst>
              <a:ext uri="{FF2B5EF4-FFF2-40B4-BE49-F238E27FC236}">
                <a16:creationId xmlns:a16="http://schemas.microsoft.com/office/drawing/2014/main" id="{D440BD3C-A047-4DAE-B90A-B94A6792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2513656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2134C40-0F43-49D9-879B-75A019DB9BD8}"/>
              </a:ext>
            </a:extLst>
          </p:cNvPr>
          <p:cNvSpPr txBox="1">
            <a:spLocks/>
          </p:cNvSpPr>
          <p:nvPr/>
        </p:nvSpPr>
        <p:spPr>
          <a:xfrm>
            <a:off x="1722474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6FD65A03-2C6A-4346-AC0C-6868C2CD46EA}"/>
              </a:ext>
            </a:extLst>
          </p:cNvPr>
          <p:cNvSpPr txBox="1">
            <a:spLocks/>
          </p:cNvSpPr>
          <p:nvPr/>
        </p:nvSpPr>
        <p:spPr>
          <a:xfrm>
            <a:off x="3424126" y="2845807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4E91529-19BC-49FC-8222-B7294555EFC9}"/>
              </a:ext>
            </a:extLst>
          </p:cNvPr>
          <p:cNvCxnSpPr>
            <a:cxnSpLocks/>
          </p:cNvCxnSpPr>
          <p:nvPr/>
        </p:nvCxnSpPr>
        <p:spPr>
          <a:xfrm>
            <a:off x="2358167" y="3015233"/>
            <a:ext cx="1001930" cy="486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3F4C33B4-DA2F-432F-B20F-AF964CB66D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05944" y="4643009"/>
            <a:ext cx="1887549" cy="949137"/>
          </a:xfrm>
          <a:prstGeom prst="rect">
            <a:avLst/>
          </a:prstGeom>
        </p:spPr>
      </p:pic>
      <p:pic>
        <p:nvPicPr>
          <p:cNvPr id="28" name="Picture 2" descr="Image result for esp wroom 02">
            <a:extLst>
              <a:ext uri="{FF2B5EF4-FFF2-40B4-BE49-F238E27FC236}">
                <a16:creationId xmlns:a16="http://schemas.microsoft.com/office/drawing/2014/main" id="{1DBE9ED1-9EE3-45B2-8D8A-3C34D6E94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3957390" y="4388218"/>
            <a:ext cx="149038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0B004B77-4F3A-4E44-971D-97F61ACDE0A8}"/>
              </a:ext>
            </a:extLst>
          </p:cNvPr>
          <p:cNvSpPr txBox="1">
            <a:spLocks/>
          </p:cNvSpPr>
          <p:nvPr/>
        </p:nvSpPr>
        <p:spPr>
          <a:xfrm>
            <a:off x="1722474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 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B44F21DA-D1F0-4289-A5A6-437D0C47F868}"/>
              </a:ext>
            </a:extLst>
          </p:cNvPr>
          <p:cNvSpPr txBox="1">
            <a:spLocks/>
          </p:cNvSpPr>
          <p:nvPr/>
        </p:nvSpPr>
        <p:spPr>
          <a:xfrm>
            <a:off x="3424126" y="4720369"/>
            <a:ext cx="755736" cy="9166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RX0</a:t>
            </a:r>
          </a:p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TX0 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BD257C1-EC35-43F4-AB0A-E4E2443FD10E}"/>
              </a:ext>
            </a:extLst>
          </p:cNvPr>
          <p:cNvCxnSpPr>
            <a:cxnSpLocks/>
          </p:cNvCxnSpPr>
          <p:nvPr/>
        </p:nvCxnSpPr>
        <p:spPr>
          <a:xfrm>
            <a:off x="2310912" y="4881287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2C3296C-A459-4CED-B7A8-9EB4B0454B5B}"/>
              </a:ext>
            </a:extLst>
          </p:cNvPr>
          <p:cNvCxnSpPr>
            <a:cxnSpLocks/>
          </p:cNvCxnSpPr>
          <p:nvPr/>
        </p:nvCxnSpPr>
        <p:spPr>
          <a:xfrm flipV="1">
            <a:off x="2310537" y="2993821"/>
            <a:ext cx="1030360" cy="525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6753CD-3583-444C-8D41-7E45B8092D9C}"/>
              </a:ext>
            </a:extLst>
          </p:cNvPr>
          <p:cNvCxnSpPr>
            <a:cxnSpLocks/>
          </p:cNvCxnSpPr>
          <p:nvPr/>
        </p:nvCxnSpPr>
        <p:spPr>
          <a:xfrm>
            <a:off x="2308759" y="5422971"/>
            <a:ext cx="10321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lemento grafico 38" descr="Segno di spunta">
            <a:extLst>
              <a:ext uri="{FF2B5EF4-FFF2-40B4-BE49-F238E27FC236}">
                <a16:creationId xmlns:a16="http://schemas.microsoft.com/office/drawing/2014/main" id="{FB6F6F27-ECB1-49DF-B91E-94D3BA5EE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0509" y="3501384"/>
            <a:ext cx="914400" cy="914400"/>
          </a:xfrm>
          <a:prstGeom prst="rect">
            <a:avLst/>
          </a:prstGeom>
        </p:spPr>
      </p:pic>
      <p:pic>
        <p:nvPicPr>
          <p:cNvPr id="41" name="Elemento grafico 40" descr="Chiudi">
            <a:extLst>
              <a:ext uri="{FF2B5EF4-FFF2-40B4-BE49-F238E27FC236}">
                <a16:creationId xmlns:a16="http://schemas.microsoft.com/office/drawing/2014/main" id="{436B085F-66B6-4335-8E74-D1F345175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8167" y="5373690"/>
            <a:ext cx="807050" cy="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22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145052" y="-549211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:</a:t>
            </a:r>
          </a:p>
          <a:p>
            <a:pPr algn="just"/>
            <a:r>
              <a:rPr lang="it-IT" dirty="0"/>
              <a:t>Trash the </a:t>
            </a:r>
            <a:r>
              <a:rPr lang="it-IT" dirty="0" err="1"/>
              <a:t>whole</a:t>
            </a:r>
            <a:r>
              <a:rPr lang="it-IT" dirty="0"/>
              <a:t> thing</a:t>
            </a:r>
          </a:p>
          <a:p>
            <a:pPr lvl="1" algn="just"/>
            <a:r>
              <a:rPr lang="it-IT" dirty="0" err="1"/>
              <a:t>Tempting</a:t>
            </a:r>
            <a:r>
              <a:rPr lang="it-IT" dirty="0"/>
              <a:t> but not </a:t>
            </a:r>
            <a:r>
              <a:rPr lang="it-IT" dirty="0" err="1"/>
              <a:t>very</a:t>
            </a:r>
            <a:r>
              <a:rPr lang="it-IT" dirty="0"/>
              <a:t> cost-</a:t>
            </a:r>
            <a:r>
              <a:rPr lang="it-IT" dirty="0" err="1"/>
              <a:t>effective</a:t>
            </a:r>
            <a:endParaRPr lang="it-IT" dirty="0"/>
          </a:p>
          <a:p>
            <a:pPr algn="just"/>
            <a:r>
              <a:rPr lang="it-IT" dirty="0" err="1"/>
              <a:t>Fix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Scrape</a:t>
            </a:r>
            <a:r>
              <a:rPr lang="it-IT" dirty="0"/>
              <a:t> the </a:t>
            </a:r>
            <a:r>
              <a:rPr lang="it-IT" dirty="0" err="1"/>
              <a:t>soldermask</a:t>
            </a:r>
            <a:r>
              <a:rPr lang="it-IT" dirty="0"/>
              <a:t> to </a:t>
            </a:r>
            <a:r>
              <a:rPr lang="it-IT" dirty="0" err="1"/>
              <a:t>expose</a:t>
            </a:r>
            <a:r>
              <a:rPr lang="it-IT" dirty="0"/>
              <a:t> the </a:t>
            </a:r>
            <a:r>
              <a:rPr lang="it-IT" dirty="0" err="1"/>
              <a:t>traces</a:t>
            </a:r>
            <a:endParaRPr lang="it-IT" dirty="0"/>
          </a:p>
          <a:p>
            <a:pPr lvl="2" algn="just"/>
            <a:r>
              <a:rPr lang="it-IT" dirty="0" err="1"/>
              <a:t>cut</a:t>
            </a:r>
            <a:r>
              <a:rPr lang="it-IT" dirty="0"/>
              <a:t> the </a:t>
            </a:r>
            <a:r>
              <a:rPr lang="it-IT" dirty="0" err="1"/>
              <a:t>traces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points</a:t>
            </a:r>
          </a:p>
          <a:p>
            <a:pPr lvl="2" algn="just"/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jumper wires</a:t>
            </a:r>
          </a:p>
          <a:p>
            <a:pPr lvl="1" algn="just"/>
            <a:r>
              <a:rPr lang="it-IT" dirty="0"/>
              <a:t>Time-</a:t>
            </a:r>
            <a:r>
              <a:rPr lang="it-IT" dirty="0" err="1"/>
              <a:t>consuming</a:t>
            </a:r>
            <a:r>
              <a:rPr lang="it-IT" dirty="0"/>
              <a:t> </a:t>
            </a:r>
          </a:p>
          <a:p>
            <a:pPr lvl="1" algn="just"/>
            <a:r>
              <a:rPr lang="it-IT" dirty="0"/>
              <a:t>I </a:t>
            </a:r>
            <a:r>
              <a:rPr lang="it-IT" dirty="0" err="1"/>
              <a:t>didn’t</a:t>
            </a:r>
            <a:r>
              <a:rPr lang="it-IT" dirty="0"/>
              <a:t> have </a:t>
            </a:r>
            <a:r>
              <a:rPr lang="it-IT" dirty="0" err="1"/>
              <a:t>any</a:t>
            </a:r>
            <a:r>
              <a:rPr lang="it-IT" dirty="0"/>
              <a:t> small-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laying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that day</a:t>
            </a:r>
          </a:p>
          <a:p>
            <a:pPr algn="just"/>
            <a:r>
              <a:rPr lang="it-IT" dirty="0"/>
              <a:t>Just </a:t>
            </a:r>
            <a:r>
              <a:rPr lang="it-IT" dirty="0" err="1"/>
              <a:t>connect</a:t>
            </a:r>
            <a:r>
              <a:rPr lang="it-IT" dirty="0"/>
              <a:t> it </a:t>
            </a:r>
            <a:r>
              <a:rPr lang="it-IT" dirty="0" err="1"/>
              <a:t>using</a:t>
            </a:r>
            <a:r>
              <a:rPr lang="it-IT" dirty="0"/>
              <a:t> jumper wires</a:t>
            </a:r>
          </a:p>
          <a:p>
            <a:pPr lvl="1" algn="just"/>
            <a:r>
              <a:rPr lang="it-IT" b="1" dirty="0" err="1"/>
              <a:t>Lazy</a:t>
            </a:r>
            <a:r>
              <a:rPr lang="it-IT" b="1" dirty="0"/>
              <a:t> </a:t>
            </a:r>
            <a:r>
              <a:rPr lang="it-IT" b="1" dirty="0" err="1"/>
              <a:t>solution</a:t>
            </a:r>
            <a:endParaRPr lang="it-IT" b="1" dirty="0"/>
          </a:p>
          <a:p>
            <a:pPr lvl="1" algn="just"/>
            <a:r>
              <a:rPr lang="it-IT" dirty="0" err="1"/>
              <a:t>Automatically</a:t>
            </a:r>
            <a:r>
              <a:rPr lang="it-IT" dirty="0"/>
              <a:t> best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9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189975D-9AD4-4043-88DB-C4DEB20C5D44}"/>
              </a:ext>
            </a:extLst>
          </p:cNvPr>
          <p:cNvCxnSpPr>
            <a:cxnSpLocks/>
          </p:cNvCxnSpPr>
          <p:nvPr/>
        </p:nvCxnSpPr>
        <p:spPr>
          <a:xfrm flipV="1">
            <a:off x="2748643" y="4083441"/>
            <a:ext cx="3940628" cy="3198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AC3C7DF-E5F9-4108-A413-F783745AED49}"/>
              </a:ext>
            </a:extLst>
          </p:cNvPr>
          <p:cNvCxnSpPr>
            <a:cxnSpLocks/>
          </p:cNvCxnSpPr>
          <p:nvPr/>
        </p:nvCxnSpPr>
        <p:spPr>
          <a:xfrm flipV="1">
            <a:off x="2887002" y="4117397"/>
            <a:ext cx="3983572" cy="12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920822" y="1651561"/>
            <a:ext cx="5067500" cy="25481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21CDF-986C-49D8-BE32-C1ABEAD38230}"/>
              </a:ext>
            </a:extLst>
          </p:cNvPr>
          <p:cNvSpPr txBox="1"/>
          <p:nvPr/>
        </p:nvSpPr>
        <p:spPr>
          <a:xfrm>
            <a:off x="3139393" y="3874024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RX 1 &gt; TX0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0AA581-DB89-4617-ACE9-08E633BB9DF4}"/>
              </a:ext>
            </a:extLst>
          </p:cNvPr>
          <p:cNvSpPr txBox="1"/>
          <p:nvPr/>
        </p:nvSpPr>
        <p:spPr>
          <a:xfrm rot="21225992">
            <a:off x="3625421" y="426810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TX 1 &gt; RX0</a:t>
            </a:r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6316F1-EA3D-4D3C-8CB6-140922501963}"/>
              </a:ext>
            </a:extLst>
          </p:cNvPr>
          <p:cNvCxnSpPr>
            <a:cxnSpLocks/>
          </p:cNvCxnSpPr>
          <p:nvPr/>
        </p:nvCxnSpPr>
        <p:spPr>
          <a:xfrm>
            <a:off x="464930" y="2504144"/>
            <a:ext cx="6333201" cy="10079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FD47F09-C5B2-44EA-B280-048BA16435CD}"/>
              </a:ext>
            </a:extLst>
          </p:cNvPr>
          <p:cNvSpPr txBox="1"/>
          <p:nvPr/>
        </p:nvSpPr>
        <p:spPr>
          <a:xfrm rot="566944">
            <a:off x="3162846" y="263535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5V &gt; 5V</a:t>
            </a:r>
            <a:endParaRPr lang="en-US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9BBB85-EB18-491D-948E-D37575EDE7C0}"/>
              </a:ext>
            </a:extLst>
          </p:cNvPr>
          <p:cNvCxnSpPr>
            <a:cxnSpLocks/>
          </p:cNvCxnSpPr>
          <p:nvPr/>
        </p:nvCxnSpPr>
        <p:spPr>
          <a:xfrm>
            <a:off x="457883" y="2604771"/>
            <a:ext cx="6084431" cy="9314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076083-5031-4BA7-BA1E-3A1BA0C3378D}"/>
              </a:ext>
            </a:extLst>
          </p:cNvPr>
          <p:cNvSpPr txBox="1"/>
          <p:nvPr/>
        </p:nvSpPr>
        <p:spPr>
          <a:xfrm rot="566944">
            <a:off x="3017714" y="3082997"/>
            <a:ext cx="162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GND &gt; GND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1"/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838E0-4CF5-4EFD-AFBC-08120371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it-IT" dirty="0"/>
              <a:t>CM-01 </a:t>
            </a:r>
            <a:r>
              <a:rPr lang="it-IT" dirty="0" err="1"/>
              <a:t>Automatic</a:t>
            </a:r>
            <a:r>
              <a:rPr lang="it-IT" dirty="0"/>
              <a:t> Car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8B4C6B-7AC2-4057-A7BB-2F5D02B80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wanted it to be:</a:t>
            </a:r>
            <a:endParaRPr 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85D8DD-DBC0-446E-ACB3-872DD9E25D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Something that actually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catching</a:t>
            </a:r>
            <a:r>
              <a:rPr lang="it-IT" dirty="0"/>
              <a:t> </a:t>
            </a:r>
            <a:r>
              <a:rPr lang="it-IT" dirty="0" err="1"/>
              <a:t>fire</a:t>
            </a:r>
            <a:endParaRPr lang="it-IT" dirty="0"/>
          </a:p>
          <a:p>
            <a:pPr lvl="1"/>
            <a:r>
              <a:rPr lang="it-IT" dirty="0"/>
              <a:t>(it actually </a:t>
            </a:r>
            <a:r>
              <a:rPr lang="it-IT" dirty="0" err="1"/>
              <a:t>catched</a:t>
            </a:r>
            <a:r>
              <a:rPr lang="it-IT" dirty="0"/>
              <a:t> </a:t>
            </a:r>
            <a:r>
              <a:rPr lang="it-IT" dirty="0" err="1"/>
              <a:t>fire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some point)</a:t>
            </a:r>
          </a:p>
          <a:p>
            <a:r>
              <a:rPr lang="it-IT" dirty="0"/>
              <a:t>Something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remotely</a:t>
            </a:r>
            <a:endParaRPr lang="it-IT" dirty="0"/>
          </a:p>
          <a:p>
            <a:r>
              <a:rPr lang="it-IT" dirty="0"/>
              <a:t>Something that </a:t>
            </a:r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perceives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proximities</a:t>
            </a:r>
            <a:endParaRPr lang="it-IT" dirty="0"/>
          </a:p>
          <a:p>
            <a:endParaRPr lang="en-US" u="sng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08CE1D-6667-401D-ABCE-8CC8174A2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achieved</a:t>
            </a:r>
            <a:r>
              <a:rPr lang="it-IT" dirty="0"/>
              <a:t>:</a:t>
            </a:r>
            <a:endParaRPr lang="en-US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1EF586-0F6B-4223-BCEF-083AED5BEB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err="1"/>
              <a:t>Mobility</a:t>
            </a:r>
            <a:r>
              <a:rPr lang="it-IT" dirty="0"/>
              <a:t>: 4 </a:t>
            </a:r>
            <a:r>
              <a:rPr lang="it-IT" dirty="0" err="1"/>
              <a:t>wheels</a:t>
            </a:r>
            <a:r>
              <a:rPr lang="it-IT" dirty="0"/>
              <a:t>, </a:t>
            </a:r>
            <a:r>
              <a:rPr lang="it-IT" dirty="0" err="1"/>
              <a:t>controlled</a:t>
            </a:r>
            <a:r>
              <a:rPr lang="it-IT" dirty="0"/>
              <a:t> in </a:t>
            </a:r>
            <a:r>
              <a:rPr lang="it-IT" dirty="0" err="1"/>
              <a:t>pairs</a:t>
            </a:r>
            <a:endParaRPr lang="it-IT" dirty="0"/>
          </a:p>
          <a:p>
            <a:r>
              <a:rPr lang="it-IT" dirty="0"/>
              <a:t>Remote Control:</a:t>
            </a:r>
          </a:p>
          <a:p>
            <a:pPr lvl="1"/>
            <a:r>
              <a:rPr lang="it-IT" dirty="0" err="1"/>
              <a:t>Wifi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ESP8266</a:t>
            </a:r>
          </a:p>
          <a:p>
            <a:pPr lvl="1"/>
            <a:r>
              <a:rPr lang="it-IT" dirty="0" err="1"/>
              <a:t>Infrared</a:t>
            </a:r>
            <a:r>
              <a:rPr lang="it-IT" dirty="0"/>
              <a:t> remote</a:t>
            </a:r>
          </a:p>
          <a:p>
            <a:r>
              <a:rPr lang="it-IT" dirty="0"/>
              <a:t>Proximity sensing:</a:t>
            </a:r>
          </a:p>
          <a:p>
            <a:pPr lvl="1"/>
            <a:r>
              <a:rPr lang="it-IT" dirty="0"/>
              <a:t>HCSR04 </a:t>
            </a:r>
            <a:r>
              <a:rPr lang="it-IT" dirty="0" err="1"/>
              <a:t>ultrasonic</a:t>
            </a:r>
            <a:r>
              <a:rPr lang="it-IT" dirty="0"/>
              <a:t> range </a:t>
            </a:r>
            <a:r>
              <a:rPr lang="it-IT" dirty="0" err="1"/>
              <a:t>sensor</a:t>
            </a:r>
            <a:r>
              <a:rPr lang="it-IT" dirty="0"/>
              <a:t> + servo for scanning </a:t>
            </a:r>
            <a:r>
              <a:rPr lang="it-IT" dirty="0" err="1"/>
              <a:t>at</a:t>
            </a:r>
            <a:r>
              <a:rPr lang="it-IT" dirty="0"/>
              <a:t> 180°</a:t>
            </a:r>
          </a:p>
          <a:p>
            <a:pPr lvl="1"/>
            <a:r>
              <a:rPr lang="it-IT" dirty="0"/>
              <a:t>IR range </a:t>
            </a:r>
            <a:r>
              <a:rPr lang="it-IT" dirty="0" err="1"/>
              <a:t>sensor</a:t>
            </a:r>
            <a:r>
              <a:rPr lang="it-IT" dirty="0"/>
              <a:t> for line following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3309B84-BB7B-49E5-84C5-EC1690B9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801213">
            <a:off x="4036195" y="-407697"/>
            <a:ext cx="8623349" cy="8623349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67D6973-6E48-442B-A793-416E3BE0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70330" y="1025578"/>
            <a:ext cx="1926772" cy="968860"/>
          </a:xfrm>
          <a:prstGeom prst="rect">
            <a:avLst/>
          </a:prstGeom>
        </p:spPr>
      </p:pic>
      <p:sp>
        <p:nvSpPr>
          <p:cNvPr id="23" name="Ovale 22">
            <a:extLst>
              <a:ext uri="{FF2B5EF4-FFF2-40B4-BE49-F238E27FC236}">
                <a16:creationId xmlns:a16="http://schemas.microsoft.com/office/drawing/2014/main" id="{EC2D7858-476A-4981-9751-D5E72CF184B0}"/>
              </a:ext>
            </a:extLst>
          </p:cNvPr>
          <p:cNvSpPr/>
          <p:nvPr/>
        </p:nvSpPr>
        <p:spPr>
          <a:xfrm>
            <a:off x="8365584" y="3299536"/>
            <a:ext cx="1077773" cy="10777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936372-0E01-4085-A152-67A560330E9B}"/>
              </a:ext>
            </a:extLst>
          </p:cNvPr>
          <p:cNvSpPr txBox="1"/>
          <p:nvPr/>
        </p:nvSpPr>
        <p:spPr>
          <a:xfrm>
            <a:off x="1156333" y="1099677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5V (ARDUINO)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28921-EEEA-4DC8-AAC8-94442BD7B937}"/>
              </a:ext>
            </a:extLst>
          </p:cNvPr>
          <p:cNvSpPr txBox="1"/>
          <p:nvPr/>
        </p:nvSpPr>
        <p:spPr>
          <a:xfrm>
            <a:off x="3195770" y="1076091"/>
            <a:ext cx="142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3.3V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(ESP8266)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FED90C7-CC5A-45F5-97D6-20D194AF353A}"/>
              </a:ext>
            </a:extLst>
          </p:cNvPr>
          <p:cNvCxnSpPr>
            <a:cxnSpLocks/>
          </p:cNvCxnSpPr>
          <p:nvPr/>
        </p:nvCxnSpPr>
        <p:spPr>
          <a:xfrm>
            <a:off x="2515834" y="1343818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2484C49-CB14-4CFD-A124-8502B3A17D14}"/>
              </a:ext>
            </a:extLst>
          </p:cNvPr>
          <p:cNvCxnSpPr>
            <a:cxnSpLocks/>
          </p:cNvCxnSpPr>
          <p:nvPr/>
        </p:nvCxnSpPr>
        <p:spPr>
          <a:xfrm>
            <a:off x="6294528" y="2918388"/>
            <a:ext cx="503603" cy="61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esp wroom 02">
            <a:extLst>
              <a:ext uri="{FF2B5EF4-FFF2-40B4-BE49-F238E27FC236}">
                <a16:creationId xmlns:a16="http://schemas.microsoft.com/office/drawing/2014/main" id="{C87B3AD2-FDCC-4255-9A3E-57D4F6BB1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356576" y="79155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F8E5D83C-0F1E-45F1-B72B-F0F56BB52BB6}"/>
              </a:ext>
            </a:extLst>
          </p:cNvPr>
          <p:cNvSpPr txBox="1">
            <a:spLocks/>
          </p:cNvSpPr>
          <p:nvPr/>
        </p:nvSpPr>
        <p:spPr>
          <a:xfrm>
            <a:off x="148042" y="2645538"/>
            <a:ext cx="5506394" cy="115954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convert</a:t>
            </a:r>
            <a:r>
              <a:rPr lang="it-IT" dirty="0"/>
              <a:t> the 5V power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arduino</a:t>
            </a:r>
            <a:r>
              <a:rPr lang="it-IT" dirty="0"/>
              <a:t> and </a:t>
            </a:r>
            <a:r>
              <a:rPr lang="it-IT" dirty="0" err="1"/>
              <a:t>convert</a:t>
            </a:r>
            <a:r>
              <a:rPr lang="it-IT" dirty="0"/>
              <a:t> it to a 3.3V line that can be </a:t>
            </a:r>
            <a:r>
              <a:rPr lang="it-IT" dirty="0" err="1"/>
              <a:t>used</a:t>
            </a:r>
            <a:r>
              <a:rPr lang="it-IT" dirty="0"/>
              <a:t> by the ESP8266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7DF175-41BD-46C2-98BA-DCF6FF640521}"/>
              </a:ext>
            </a:extLst>
          </p:cNvPr>
          <p:cNvSpPr txBox="1">
            <a:spLocks/>
          </p:cNvSpPr>
          <p:nvPr/>
        </p:nvSpPr>
        <p:spPr>
          <a:xfrm>
            <a:off x="113166" y="3735920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WAIT</a:t>
            </a:r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23C1B97-11F1-4F61-8034-F3A80A541A5E}"/>
              </a:ext>
            </a:extLst>
          </p:cNvPr>
          <p:cNvSpPr txBox="1">
            <a:spLocks/>
          </p:cNvSpPr>
          <p:nvPr/>
        </p:nvSpPr>
        <p:spPr>
          <a:xfrm>
            <a:off x="148042" y="4212659"/>
            <a:ext cx="5506394" cy="124108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serial </a:t>
            </a:r>
            <a:r>
              <a:rPr lang="it-IT" dirty="0" err="1"/>
              <a:t>lines</a:t>
            </a:r>
            <a:r>
              <a:rPr lang="it-IT" dirty="0"/>
              <a:t> on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use 3.3V </a:t>
            </a:r>
            <a:r>
              <a:rPr lang="it-IT" dirty="0" err="1"/>
              <a:t>logic</a:t>
            </a:r>
            <a:r>
              <a:rPr lang="it-IT" dirty="0"/>
              <a:t>: we need a level </a:t>
            </a:r>
            <a:r>
              <a:rPr lang="it-IT" dirty="0" err="1"/>
              <a:t>shifter</a:t>
            </a:r>
            <a:r>
              <a:rPr lang="it-IT" dirty="0"/>
              <a:t> so that 5V </a:t>
            </a:r>
            <a:r>
              <a:rPr lang="it-IT" dirty="0" err="1"/>
              <a:t>signals</a:t>
            </a:r>
            <a:r>
              <a:rPr lang="it-IT" dirty="0"/>
              <a:t> from the Arduino can be </a:t>
            </a:r>
            <a:r>
              <a:rPr lang="it-IT" dirty="0" err="1"/>
              <a:t>translated</a:t>
            </a:r>
            <a:r>
              <a:rPr lang="it-IT" dirty="0"/>
              <a:t> to 3.3V for the ESP8266 and vice versa.</a:t>
            </a: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94AD6088-C149-4DEC-9D0A-28B5C58D316A}"/>
              </a:ext>
            </a:extLst>
          </p:cNvPr>
          <p:cNvSpPr txBox="1">
            <a:spLocks/>
          </p:cNvSpPr>
          <p:nvPr/>
        </p:nvSpPr>
        <p:spPr>
          <a:xfrm>
            <a:off x="208626" y="5443151"/>
            <a:ext cx="5506394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do we?</a:t>
            </a:r>
          </a:p>
        </p:txBody>
      </p:sp>
    </p:spTree>
    <p:extLst>
      <p:ext uri="{BB962C8B-B14F-4D97-AF65-F5344CB8AC3E}">
        <p14:creationId xmlns:p14="http://schemas.microsoft.com/office/powerpoint/2010/main" val="15630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039 0.0632 L 0.17656 0.05139 L 0.1901 0.25024 L 0.31354 0.26227 L 0.32421 0.20093 " pathEditMode="relative" rAng="0" ptsTypes="AAAAAA">
                                      <p:cBhvr>
                                        <p:cTn id="3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D078DD-91E2-44B5-A23C-9BF8E88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39213"/>
            <a:ext cx="6531387" cy="561085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723FE1-1339-4C0C-9836-5030EFAD15D2}"/>
              </a:ext>
            </a:extLst>
          </p:cNvPr>
          <p:cNvSpPr txBox="1">
            <a:spLocks/>
          </p:cNvSpPr>
          <p:nvPr/>
        </p:nvSpPr>
        <p:spPr>
          <a:xfrm>
            <a:off x="7212644" y="3351930"/>
            <a:ext cx="4871199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b="1" dirty="0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C31B6E2F-D172-4DDD-8560-F5EB4E868A75}"/>
              </a:ext>
            </a:extLst>
          </p:cNvPr>
          <p:cNvSpPr txBox="1">
            <a:spLocks/>
          </p:cNvSpPr>
          <p:nvPr/>
        </p:nvSpPr>
        <p:spPr>
          <a:xfrm>
            <a:off x="7212646" y="1338775"/>
            <a:ext cx="4640500" cy="20213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 </a:t>
            </a:r>
            <a:r>
              <a:rPr lang="it-IT" dirty="0" err="1"/>
              <a:t>remembered</a:t>
            </a:r>
            <a:r>
              <a:rPr lang="it-IT" dirty="0"/>
              <a:t> seeing some </a:t>
            </a:r>
            <a:r>
              <a:rPr lang="it-IT" dirty="0" err="1"/>
              <a:t>years</a:t>
            </a:r>
            <a:r>
              <a:rPr lang="it-IT" dirty="0"/>
              <a:t> a go a post on </a:t>
            </a:r>
            <a:r>
              <a:rPr lang="it-IT" b="1" dirty="0"/>
              <a:t>hackaday.com </a:t>
            </a:r>
            <a:r>
              <a:rPr lang="it-IT" dirty="0" err="1"/>
              <a:t>discussing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ESP8266 </a:t>
            </a:r>
            <a:r>
              <a:rPr lang="it-IT" dirty="0" err="1"/>
              <a:t>was</a:t>
            </a:r>
            <a:r>
              <a:rPr lang="it-IT" dirty="0"/>
              <a:t> actually 5V </a:t>
            </a:r>
            <a:r>
              <a:rPr lang="it-IT" dirty="0" err="1"/>
              <a:t>tolerant</a:t>
            </a:r>
            <a:r>
              <a:rPr lang="it-IT" dirty="0"/>
              <a:t>: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ESP8266 serial </a:t>
            </a:r>
            <a:r>
              <a:rPr lang="it-IT" dirty="0" err="1"/>
              <a:t>lines</a:t>
            </a:r>
            <a:r>
              <a:rPr lang="it-IT" dirty="0"/>
              <a:t> with 5V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consequences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5B9B82D3-DA24-446B-8E66-3AD9E36225C5}"/>
              </a:ext>
            </a:extLst>
          </p:cNvPr>
          <p:cNvSpPr txBox="1">
            <a:spLocks/>
          </p:cNvSpPr>
          <p:nvPr/>
        </p:nvSpPr>
        <p:spPr>
          <a:xfrm>
            <a:off x="7212644" y="3416710"/>
            <a:ext cx="4588739" cy="10299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Didn’t</a:t>
            </a:r>
            <a:r>
              <a:rPr lang="it-IT" dirty="0"/>
              <a:t> remember the post </a:t>
            </a:r>
            <a:r>
              <a:rPr lang="it-IT" dirty="0" err="1"/>
              <a:t>saying</a:t>
            </a:r>
            <a:r>
              <a:rPr lang="it-IT" dirty="0"/>
              <a:t> anything definitive </a:t>
            </a:r>
            <a:r>
              <a:rPr lang="it-IT" dirty="0" err="1"/>
              <a:t>at</a:t>
            </a:r>
            <a:r>
              <a:rPr lang="it-IT" dirty="0"/>
              <a:t> the time, but just for the </a:t>
            </a:r>
            <a:r>
              <a:rPr lang="it-IT" dirty="0" err="1"/>
              <a:t>sake</a:t>
            </a:r>
            <a:r>
              <a:rPr lang="it-IT" dirty="0"/>
              <a:t> of it I </a:t>
            </a:r>
            <a:r>
              <a:rPr lang="it-IT" dirty="0" err="1"/>
              <a:t>decided</a:t>
            </a:r>
            <a:r>
              <a:rPr lang="it-IT" dirty="0"/>
              <a:t> to look back.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EAEE52-A55A-44B5-A9A8-1D111837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87" y="3806248"/>
            <a:ext cx="9319558" cy="2289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1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06373F-A31D-4887-BC61-12DF83A2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5" y="344157"/>
            <a:ext cx="7068599" cy="545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708FB2-537F-4C1E-BDE8-5F6327B4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08" y="4432260"/>
            <a:ext cx="9667875" cy="16573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7537683" y="3267895"/>
            <a:ext cx="442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With the benediction of the Espressif CEO I could finally lazily connect my ESP8266 to 5V logic without any remorse</a:t>
            </a:r>
          </a:p>
        </p:txBody>
      </p:sp>
    </p:spTree>
    <p:extLst>
      <p:ext uri="{BB962C8B-B14F-4D97-AF65-F5344CB8AC3E}">
        <p14:creationId xmlns:p14="http://schemas.microsoft.com/office/powerpoint/2010/main" val="20912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40703" y="743100"/>
            <a:ext cx="58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Ok, that looks good, can we finally use the ESP8266?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34A5466B-8278-42EE-A651-8336F4B3809F}"/>
              </a:ext>
            </a:extLst>
          </p:cNvPr>
          <p:cNvSpPr txBox="1">
            <a:spLocks/>
          </p:cNvSpPr>
          <p:nvPr/>
        </p:nvSpPr>
        <p:spPr>
          <a:xfrm>
            <a:off x="5392773" y="1112432"/>
            <a:ext cx="802477" cy="39840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nope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1D8ED5-540D-42E2-97A9-6F0867F80315}"/>
              </a:ext>
            </a:extLst>
          </p:cNvPr>
          <p:cNvSpPr txBox="1"/>
          <p:nvPr/>
        </p:nvSpPr>
        <p:spPr>
          <a:xfrm>
            <a:off x="338855" y="2277260"/>
            <a:ext cx="585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To be programmed using the Arduino IDE, the ESP8266 needs the </a:t>
            </a:r>
            <a:r>
              <a:rPr lang="it-IT" b="1"/>
              <a:t>AT Firmware </a:t>
            </a:r>
            <a:r>
              <a:rPr lang="it-IT"/>
              <a:t>by Espressif</a:t>
            </a:r>
            <a:endParaRPr lang="it-IT" b="1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74CE8C-4058-44B2-AC8C-61F8EA42937F}"/>
              </a:ext>
            </a:extLst>
          </p:cNvPr>
          <p:cNvSpPr txBox="1"/>
          <p:nvPr/>
        </p:nvSpPr>
        <p:spPr>
          <a:xfrm>
            <a:off x="338855" y="2921535"/>
            <a:ext cx="575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Turns out the ESP8266 came pre-flashed with the chinese </a:t>
            </a:r>
            <a:r>
              <a:rPr lang="it-IT" b="1"/>
              <a:t>DOIT firmware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456467-DA0D-435D-937E-A9872F69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95" y="3916157"/>
            <a:ext cx="5337498" cy="17074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A9F942-0908-43C4-965D-4390D5ED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23" y="986021"/>
            <a:ext cx="4953536" cy="50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9C5705-B85A-4C88-A2BE-A4B1576A8105}"/>
              </a:ext>
            </a:extLst>
          </p:cNvPr>
          <p:cNvSpPr txBox="1"/>
          <p:nvPr/>
        </p:nvSpPr>
        <p:spPr>
          <a:xfrm>
            <a:off x="209962" y="434119"/>
            <a:ext cx="6822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It’s</a:t>
            </a:r>
            <a:r>
              <a:rPr lang="it-IT" dirty="0"/>
              <a:t> not a </a:t>
            </a:r>
            <a:r>
              <a:rPr lang="it-IT" dirty="0" err="1"/>
              <a:t>bad</a:t>
            </a:r>
            <a:r>
              <a:rPr lang="it-IT" dirty="0"/>
              <a:t> firmware per-se, but it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thing (and actually </a:t>
            </a:r>
            <a:r>
              <a:rPr lang="it-IT" dirty="0" err="1"/>
              <a:t>does</a:t>
            </a:r>
            <a:r>
              <a:rPr lang="it-IT" dirty="0"/>
              <a:t> it </a:t>
            </a:r>
            <a:r>
              <a:rPr lang="it-IT" dirty="0" err="1"/>
              <a:t>well</a:t>
            </a:r>
            <a:r>
              <a:rPr lang="it-IT" dirty="0"/>
              <a:t>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Configures</a:t>
            </a:r>
            <a:r>
              <a:rPr lang="it-IT" dirty="0"/>
              <a:t> the ESP8266 to act </a:t>
            </a:r>
            <a:r>
              <a:rPr lang="it-IT" dirty="0" err="1"/>
              <a:t>as</a:t>
            </a:r>
            <a:r>
              <a:rPr lang="it-IT" dirty="0"/>
              <a:t> an access 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Starts a </a:t>
            </a:r>
            <a:r>
              <a:rPr lang="it-IT" dirty="0" err="1"/>
              <a:t>webserver</a:t>
            </a:r>
            <a:r>
              <a:rPr lang="it-IT" dirty="0"/>
              <a:t> on 192.168.4.1 and streams a </a:t>
            </a:r>
            <a:r>
              <a:rPr lang="it-IT" dirty="0" err="1"/>
              <a:t>nice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page from </a:t>
            </a:r>
            <a:r>
              <a:rPr lang="it-IT" dirty="0" err="1"/>
              <a:t>there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Listens</a:t>
            </a:r>
            <a:r>
              <a:rPr lang="it-IT" dirty="0"/>
              <a:t> on the serial connection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Encapsules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in a TCP package and streams it on the </a:t>
            </a:r>
            <a:r>
              <a:rPr lang="it-IT" dirty="0" err="1"/>
              <a:t>webserver</a:t>
            </a:r>
            <a:r>
              <a:rPr lang="it-IT" dirty="0"/>
              <a:t>.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C4F2DD-D223-459D-9E13-FB84C48F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49" y="1128804"/>
            <a:ext cx="4689596" cy="49018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FBFB290-BF61-4ED0-952E-BD1A58B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02" y="2443698"/>
            <a:ext cx="4689596" cy="358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338855" y="4087043"/>
            <a:ext cx="3611310" cy="72538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that’s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not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 need!</a:t>
            </a:r>
          </a:p>
        </p:txBody>
      </p:sp>
    </p:spTree>
    <p:extLst>
      <p:ext uri="{BB962C8B-B14F-4D97-AF65-F5344CB8AC3E}">
        <p14:creationId xmlns:p14="http://schemas.microsoft.com/office/powerpoint/2010/main" val="28174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1692026" y="1477008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2742841" y="1136502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1842178" y="782389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85A4B40-7334-4843-B29B-15F7BCBB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3906" y="1826218"/>
            <a:ext cx="1887549" cy="949137"/>
          </a:xfrm>
          <a:prstGeom prst="rect">
            <a:avLst/>
          </a:prstGeom>
        </p:spPr>
      </p:pic>
      <p:pic>
        <p:nvPicPr>
          <p:cNvPr id="12" name="Picture 2" descr="Image result for esp wroom 02">
            <a:extLst>
              <a:ext uri="{FF2B5EF4-FFF2-40B4-BE49-F238E27FC236}">
                <a16:creationId xmlns:a16="http://schemas.microsoft.com/office/drawing/2014/main" id="{E1F7D66C-61B9-40CD-B190-C316ED1FD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1457176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6186053-60E6-4846-9AED-0C36204E9AD4}"/>
              </a:ext>
            </a:extLst>
          </p:cNvPr>
          <p:cNvCxnSpPr>
            <a:cxnSpLocks/>
          </p:cNvCxnSpPr>
          <p:nvPr/>
        </p:nvCxnSpPr>
        <p:spPr>
          <a:xfrm>
            <a:off x="2870076" y="2260826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7920054"/>
                  </p:ext>
                </p:extLst>
              </p:nvPr>
            </p:nvGraphicFramePr>
            <p:xfrm>
              <a:off x="7735056" y="1457176"/>
              <a:ext cx="1970352" cy="12765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2" cy="127654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Modello 3D 1" descr="Surface Pro - Nero">
                <a:extLst>
                  <a:ext uri="{FF2B5EF4-FFF2-40B4-BE49-F238E27FC236}">
                    <a16:creationId xmlns:a16="http://schemas.microsoft.com/office/drawing/2014/main" id="{F8ACFD37-AB60-4CB4-82C5-5CA025DDD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56" y="1457176"/>
                <a:ext cx="1970352" cy="1276549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A12FF2-48AA-4ACA-B0E2-AB2E1449CD7B}"/>
              </a:ext>
            </a:extLst>
          </p:cNvPr>
          <p:cNvCxnSpPr>
            <a:cxnSpLocks/>
          </p:cNvCxnSpPr>
          <p:nvPr/>
        </p:nvCxnSpPr>
        <p:spPr>
          <a:xfrm>
            <a:off x="2870076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5E506D2-844C-40D5-B36F-223ED0EDB83A}"/>
              </a:ext>
            </a:extLst>
          </p:cNvPr>
          <p:cNvCxnSpPr>
            <a:cxnSpLocks/>
          </p:cNvCxnSpPr>
          <p:nvPr/>
        </p:nvCxnSpPr>
        <p:spPr>
          <a:xfrm>
            <a:off x="6478263" y="4738554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939535"/>
                  </p:ext>
                </p:extLst>
              </p:nvPr>
            </p:nvGraphicFramePr>
            <p:xfrm>
              <a:off x="251942" y="4100279"/>
              <a:ext cx="1970351" cy="12765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0351" cy="1276550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52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Modello 3D 29" descr="Surface Pro - Nero">
                <a:extLst>
                  <a:ext uri="{FF2B5EF4-FFF2-40B4-BE49-F238E27FC236}">
                    <a16:creationId xmlns:a16="http://schemas.microsoft.com/office/drawing/2014/main" id="{29762DC5-A125-4004-8CFA-AB13A3E2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942" y="4100279"/>
                <a:ext cx="1970351" cy="127655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Immagine 30">
            <a:extLst>
              <a:ext uri="{FF2B5EF4-FFF2-40B4-BE49-F238E27FC236}">
                <a16:creationId xmlns:a16="http://schemas.microsoft.com/office/drawing/2014/main" id="{05DF0ED0-3F5B-44B7-A9AA-2518E52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778902" y="4142863"/>
            <a:ext cx="1887549" cy="949137"/>
          </a:xfrm>
          <a:prstGeom prst="rect">
            <a:avLst/>
          </a:prstGeom>
        </p:spPr>
      </p:pic>
      <p:pic>
        <p:nvPicPr>
          <p:cNvPr id="32" name="Picture 2" descr="Image result for esp wroom 02">
            <a:extLst>
              <a:ext uri="{FF2B5EF4-FFF2-40B4-BE49-F238E27FC236}">
                <a16:creationId xmlns:a16="http://schemas.microsoft.com/office/drawing/2014/main" id="{4D9F44D2-B639-4289-91E2-16DFA0BB1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8"/>
          <a:stretch/>
        </p:blipFill>
        <p:spPr bwMode="auto">
          <a:xfrm>
            <a:off x="4241317" y="4100279"/>
            <a:ext cx="1297859" cy="13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EACD175-B2C4-418C-9C13-94FB64CFB84C}"/>
              </a:ext>
            </a:extLst>
          </p:cNvPr>
          <p:cNvCxnSpPr>
            <a:cxnSpLocks/>
          </p:cNvCxnSpPr>
          <p:nvPr/>
        </p:nvCxnSpPr>
        <p:spPr>
          <a:xfrm>
            <a:off x="6461054" y="2221495"/>
            <a:ext cx="83075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FC7E46A4-B765-4C91-9AF9-906AF9EEA3F2}"/>
              </a:ext>
            </a:extLst>
          </p:cNvPr>
          <p:cNvSpPr/>
          <p:nvPr/>
        </p:nvSpPr>
        <p:spPr>
          <a:xfrm>
            <a:off x="2315694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34" name="Fumetto: rettangolo con angoli arrotondati 33">
            <a:extLst>
              <a:ext uri="{FF2B5EF4-FFF2-40B4-BE49-F238E27FC236}">
                <a16:creationId xmlns:a16="http://schemas.microsoft.com/office/drawing/2014/main" id="{F818CFAE-84AB-406C-A122-B495F3D94E5C}"/>
              </a:ext>
            </a:extLst>
          </p:cNvPr>
          <p:cNvSpPr/>
          <p:nvPr/>
        </p:nvSpPr>
        <p:spPr>
          <a:xfrm>
            <a:off x="5513805" y="3912509"/>
            <a:ext cx="1355009" cy="375539"/>
          </a:xfrm>
          <a:prstGeom prst="wedgeRoundRectCallout">
            <a:avLst>
              <a:gd name="adj1" fmla="val -30933"/>
              <a:gd name="adj2" fmla="val 1387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turn right!</a:t>
            </a:r>
            <a:endParaRPr lang="en-US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21EB38-55BB-4EFB-B4A8-4DA91AC9FC48}"/>
              </a:ext>
            </a:extLst>
          </p:cNvPr>
          <p:cNvSpPr txBox="1"/>
          <p:nvPr/>
        </p:nvSpPr>
        <p:spPr>
          <a:xfrm>
            <a:off x="9449159" y="391250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 </a:t>
            </a:r>
            <a:r>
              <a:rPr lang="it-IT" b="1" dirty="0" err="1"/>
              <a:t>turns</a:t>
            </a:r>
            <a:r>
              <a:rPr lang="it-IT" b="1" dirty="0"/>
              <a:t> right *</a:t>
            </a:r>
            <a:endParaRPr lang="en-US" b="1" dirty="0"/>
          </a:p>
        </p:txBody>
      </p:sp>
      <p:pic>
        <p:nvPicPr>
          <p:cNvPr id="36" name="Elemento grafico 35" descr="Segno di spunta">
            <a:extLst>
              <a:ext uri="{FF2B5EF4-FFF2-40B4-BE49-F238E27FC236}">
                <a16:creationId xmlns:a16="http://schemas.microsoft.com/office/drawing/2014/main" id="{B89536A1-55A7-4D18-B2DC-0DAF46AC5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7109" y="4566615"/>
            <a:ext cx="914400" cy="914400"/>
          </a:xfrm>
          <a:prstGeom prst="rect">
            <a:avLst/>
          </a:prstGeom>
        </p:spPr>
      </p:pic>
      <p:pic>
        <p:nvPicPr>
          <p:cNvPr id="37" name="Elemento grafico 36" descr="Chiudi">
            <a:extLst>
              <a:ext uri="{FF2B5EF4-FFF2-40B4-BE49-F238E27FC236}">
                <a16:creationId xmlns:a16="http://schemas.microsoft.com/office/drawing/2014/main" id="{8A7652E1-C6B7-4D83-B089-DEAA2620C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0784" y="1905021"/>
            <a:ext cx="807050" cy="80705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3F067B7F-7F68-4F3F-990A-DB86F51EEB3B}"/>
              </a:ext>
            </a:extLst>
          </p:cNvPr>
          <p:cNvSpPr txBox="1">
            <a:spLocks/>
          </p:cNvSpPr>
          <p:nvPr/>
        </p:nvSpPr>
        <p:spPr>
          <a:xfrm>
            <a:off x="299320" y="907279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DOIT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75B1B8CF-9EA3-447A-B5E8-2339C31C0DCD}"/>
              </a:ext>
            </a:extLst>
          </p:cNvPr>
          <p:cNvSpPr txBox="1">
            <a:spLocks/>
          </p:cNvSpPr>
          <p:nvPr/>
        </p:nvSpPr>
        <p:spPr>
          <a:xfrm>
            <a:off x="299320" y="3495284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74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E18C9B-1828-402F-84CD-C1DC8E2068A3}"/>
              </a:ext>
            </a:extLst>
          </p:cNvPr>
          <p:cNvSpPr txBox="1">
            <a:spLocks/>
          </p:cNvSpPr>
          <p:nvPr/>
        </p:nvSpPr>
        <p:spPr>
          <a:xfrm>
            <a:off x="122955" y="2120211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need to flash the AT firmware: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A6F5C-C047-40A7-9FA3-F2C1E2BD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00" y="1013893"/>
            <a:ext cx="6345747" cy="40449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88FBC1-582F-45C9-A4CA-8124428FC1A5}"/>
              </a:ext>
            </a:extLst>
          </p:cNvPr>
          <p:cNvSpPr txBox="1"/>
          <p:nvPr/>
        </p:nvSpPr>
        <p:spPr>
          <a:xfrm>
            <a:off x="240703" y="2576630"/>
            <a:ext cx="505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It can be </a:t>
            </a:r>
            <a:r>
              <a:rPr lang="it-IT" dirty="0" err="1"/>
              <a:t>downloaded</a:t>
            </a:r>
            <a:r>
              <a:rPr lang="it-IT" dirty="0"/>
              <a:t> from the </a:t>
            </a:r>
            <a:r>
              <a:rPr lang="it-IT" dirty="0" err="1"/>
              <a:t>Espressif</a:t>
            </a:r>
            <a:r>
              <a:rPr lang="it-IT" dirty="0"/>
              <a:t> website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>
                <a:hlinkClick r:id="rId3"/>
              </a:rPr>
              <a:t>www.espressif.com</a:t>
            </a:r>
            <a:r>
              <a:rPr lang="it-IT" b="1" dirty="0"/>
              <a:t> </a:t>
            </a:r>
            <a:r>
              <a:rPr lang="it-IT" dirty="0" err="1"/>
              <a:t>along</a:t>
            </a:r>
            <a:r>
              <a:rPr lang="it-IT" dirty="0"/>
              <a:t> with the </a:t>
            </a:r>
            <a:r>
              <a:rPr lang="it-IT" b="1" dirty="0"/>
              <a:t>firmware </a:t>
            </a:r>
            <a:r>
              <a:rPr lang="it-IT" b="1" dirty="0" err="1"/>
              <a:t>flashing</a:t>
            </a:r>
            <a:r>
              <a:rPr lang="it-IT" b="1" dirty="0"/>
              <a:t> </a:t>
            </a:r>
            <a:r>
              <a:rPr lang="it-IT" b="1" dirty="0" err="1"/>
              <a:t>tool</a:t>
            </a:r>
            <a:r>
              <a:rPr lang="it-IT" dirty="0"/>
              <a:t>: easy </a:t>
            </a:r>
            <a:r>
              <a:rPr lang="it-IT" dirty="0" err="1"/>
              <a:t>peasy</a:t>
            </a:r>
            <a:r>
              <a:rPr lang="it-IT" dirty="0"/>
              <a:t> no?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5AE1C15-11E5-4827-8F47-E644DBDF067A}"/>
              </a:ext>
            </a:extLst>
          </p:cNvPr>
          <p:cNvSpPr txBox="1">
            <a:spLocks/>
          </p:cNvSpPr>
          <p:nvPr/>
        </p:nvSpPr>
        <p:spPr>
          <a:xfrm>
            <a:off x="3302988" y="3453095"/>
            <a:ext cx="1992731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kinda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97F661-A216-45B4-B945-A7A684F34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251" b="36317"/>
          <a:stretch/>
        </p:blipFill>
        <p:spPr>
          <a:xfrm>
            <a:off x="338855" y="5186957"/>
            <a:ext cx="10381940" cy="8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76D708B-67AF-47DB-B6CE-E4350549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158" y="141072"/>
            <a:ext cx="2385908" cy="238590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BC46B01-4BC9-4F67-8C4C-1263CFE1685E}"/>
              </a:ext>
            </a:extLst>
          </p:cNvPr>
          <p:cNvSpPr txBox="1"/>
          <p:nvPr/>
        </p:nvSpPr>
        <p:spPr>
          <a:xfrm>
            <a:off x="240703" y="1340745"/>
            <a:ext cx="5947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ESP-WROOM02 </a:t>
            </a:r>
            <a:r>
              <a:rPr lang="it-IT" dirty="0" err="1"/>
              <a:t>doesn’t</a:t>
            </a:r>
            <a:r>
              <a:rPr lang="it-IT" dirty="0"/>
              <a:t> have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b="1" dirty="0"/>
              <a:t>USB-UART</a:t>
            </a:r>
            <a:r>
              <a:rPr lang="it-IT" dirty="0"/>
              <a:t> hardware, like the Arduino </a:t>
            </a:r>
            <a:r>
              <a:rPr lang="it-IT" dirty="0" err="1"/>
              <a:t>has</a:t>
            </a:r>
            <a:r>
              <a:rPr lang="it-IT" dirty="0"/>
              <a:t>, so it needs some kind of  </a:t>
            </a:r>
            <a:r>
              <a:rPr lang="it-IT" b="1" dirty="0"/>
              <a:t>USB-TTL </a:t>
            </a:r>
            <a:r>
              <a:rPr lang="it-IT" dirty="0" err="1"/>
              <a:t>interface</a:t>
            </a:r>
            <a:r>
              <a:rPr lang="it-IT" dirty="0"/>
              <a:t> to be </a:t>
            </a:r>
            <a:r>
              <a:rPr lang="it-IT" dirty="0" err="1"/>
              <a:t>programmed</a:t>
            </a:r>
            <a:r>
              <a:rPr lang="it-IT" dirty="0"/>
              <a:t>, </a:t>
            </a:r>
            <a:r>
              <a:rPr lang="it-IT" dirty="0" err="1"/>
              <a:t>they’re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cheap to </a:t>
            </a:r>
            <a:r>
              <a:rPr lang="it-IT" dirty="0" err="1"/>
              <a:t>purchase</a:t>
            </a:r>
            <a:r>
              <a:rPr lang="it-IT" dirty="0"/>
              <a:t> on </a:t>
            </a:r>
            <a:r>
              <a:rPr lang="it-IT" dirty="0" err="1"/>
              <a:t>any</a:t>
            </a:r>
            <a:r>
              <a:rPr lang="it-IT" dirty="0"/>
              <a:t> online shop...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FEFE94D-6071-4D93-A961-777001FCE897}"/>
              </a:ext>
            </a:extLst>
          </p:cNvPr>
          <p:cNvSpPr txBox="1"/>
          <p:nvPr/>
        </p:nvSpPr>
        <p:spPr>
          <a:xfrm>
            <a:off x="1819748" y="2392203"/>
            <a:ext cx="599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...but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broke</a:t>
            </a:r>
            <a:r>
              <a:rPr lang="it-IT" dirty="0"/>
              <a:t> and </a:t>
            </a:r>
            <a:r>
              <a:rPr lang="it-IT" dirty="0" err="1"/>
              <a:t>lazy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CE1CD7-62F7-4898-A188-7BB428CC059A}"/>
              </a:ext>
            </a:extLst>
          </p:cNvPr>
          <p:cNvSpPr txBox="1"/>
          <p:nvPr/>
        </p:nvSpPr>
        <p:spPr>
          <a:xfrm>
            <a:off x="240703" y="2730098"/>
            <a:ext cx="59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use </a:t>
            </a:r>
            <a:r>
              <a:rPr lang="it-IT" dirty="0" err="1"/>
              <a:t>what</a:t>
            </a:r>
            <a:r>
              <a:rPr lang="it-IT" dirty="0"/>
              <a:t> we </a:t>
            </a:r>
            <a:r>
              <a:rPr lang="it-IT" dirty="0" err="1"/>
              <a:t>already</a:t>
            </a:r>
            <a:r>
              <a:rPr lang="it-IT" dirty="0"/>
              <a:t> have: </a:t>
            </a:r>
            <a:r>
              <a:rPr lang="it-IT" b="1" dirty="0" err="1"/>
              <a:t>Arduinos</a:t>
            </a:r>
            <a:r>
              <a:rPr lang="it-IT" dirty="0"/>
              <a:t>!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48EE09-BD6F-4ACD-B850-A4398F8872E6}"/>
              </a:ext>
            </a:extLst>
          </p:cNvPr>
          <p:cNvSpPr txBox="1"/>
          <p:nvPr/>
        </p:nvSpPr>
        <p:spPr>
          <a:xfrm>
            <a:off x="240703" y="3196121"/>
            <a:ext cx="4244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Arduino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the </a:t>
            </a:r>
            <a:r>
              <a:rPr lang="it-IT" dirty="0" err="1"/>
              <a:t>onboard</a:t>
            </a:r>
            <a:r>
              <a:rPr lang="it-IT" dirty="0"/>
              <a:t> </a:t>
            </a:r>
            <a:r>
              <a:rPr lang="it-IT" b="1" dirty="0" err="1"/>
              <a:t>Atmel</a:t>
            </a:r>
            <a:r>
              <a:rPr lang="it-IT" b="1" dirty="0"/>
              <a:t> ATMEGA328P, </a:t>
            </a:r>
            <a:r>
              <a:rPr lang="it-IT" dirty="0"/>
              <a:t>we can use that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purchasing</a:t>
            </a:r>
            <a:r>
              <a:rPr lang="it-IT" dirty="0"/>
              <a:t> a USB-TTL </a:t>
            </a:r>
            <a:r>
              <a:rPr lang="it-IT" dirty="0" err="1"/>
              <a:t>adapter</a:t>
            </a:r>
            <a:r>
              <a:rPr lang="it-IT" dirty="0"/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ADB17F0-F25C-485A-8C9A-CB987A0BC9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7508713" y="2174026"/>
            <a:ext cx="4991536" cy="25099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0DF338-FACC-441C-9FA3-1DB21CD5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4731" y="3196121"/>
            <a:ext cx="3444656" cy="2531916"/>
          </a:xfrm>
          <a:prstGeom prst="rect">
            <a:avLst/>
          </a:prstGeom>
        </p:spPr>
      </p:pic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1541241" y="472993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use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 have?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4D2E2EE-5EB1-436B-8571-92872BF2FBD7}"/>
              </a:ext>
            </a:extLst>
          </p:cNvPr>
          <p:cNvSpPr/>
          <p:nvPr/>
        </p:nvSpPr>
        <p:spPr>
          <a:xfrm>
            <a:off x="10046624" y="1875724"/>
            <a:ext cx="651256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7CE795C-C950-4C27-B90D-6AD078756099}"/>
              </a:ext>
            </a:extLst>
          </p:cNvPr>
          <p:cNvCxnSpPr>
            <a:cxnSpLocks/>
          </p:cNvCxnSpPr>
          <p:nvPr/>
        </p:nvCxnSpPr>
        <p:spPr>
          <a:xfrm>
            <a:off x="10003566" y="1222274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7B51C94-3743-4353-ABE2-B2739A6B1A43}"/>
              </a:ext>
            </a:extLst>
          </p:cNvPr>
          <p:cNvCxnSpPr>
            <a:cxnSpLocks/>
          </p:cNvCxnSpPr>
          <p:nvPr/>
        </p:nvCxnSpPr>
        <p:spPr>
          <a:xfrm>
            <a:off x="5741279" y="301818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3D9D1423-78EE-4036-9375-2B445CD3ED90}"/>
              </a:ext>
            </a:extLst>
          </p:cNvPr>
          <p:cNvSpPr/>
          <p:nvPr/>
        </p:nvSpPr>
        <p:spPr>
          <a:xfrm>
            <a:off x="5714005" y="3756319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82AD0D5C-1848-4A43-8E15-2B79649F9F2C}"/>
              </a:ext>
            </a:extLst>
          </p:cNvPr>
          <p:cNvSpPr/>
          <p:nvPr/>
        </p:nvSpPr>
        <p:spPr>
          <a:xfrm>
            <a:off x="6924149" y="1071806"/>
            <a:ext cx="672137" cy="6512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B0FCD6-5B79-4C58-98B8-72F4225515CF}"/>
              </a:ext>
            </a:extLst>
          </p:cNvPr>
          <p:cNvCxnSpPr>
            <a:cxnSpLocks/>
          </p:cNvCxnSpPr>
          <p:nvPr/>
        </p:nvCxnSpPr>
        <p:spPr>
          <a:xfrm>
            <a:off x="7094479" y="37333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2" grpId="0"/>
      <p:bldP spid="16" grpId="0"/>
      <p:bldP spid="26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C9EE62A-7FD4-462E-ABEF-6E0376778E24}"/>
              </a:ext>
            </a:extLst>
          </p:cNvPr>
          <p:cNvSpPr txBox="1">
            <a:spLocks/>
          </p:cNvSpPr>
          <p:nvPr/>
        </p:nvSpPr>
        <p:spPr>
          <a:xfrm>
            <a:off x="259910" y="1844056"/>
            <a:ext cx="4410393" cy="708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Let’s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take a look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Arduino uno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schematics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it-IT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9826" y="726602"/>
            <a:ext cx="8035530" cy="55021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7F910C-67D6-424F-AE9F-8A2434EDFBA2}"/>
              </a:ext>
            </a:extLst>
          </p:cNvPr>
          <p:cNvSpPr txBox="1"/>
          <p:nvPr/>
        </p:nvSpPr>
        <p:spPr>
          <a:xfrm>
            <a:off x="259910" y="2567757"/>
            <a:ext cx="424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clearly</a:t>
            </a:r>
            <a:r>
              <a:rPr lang="it-IT" dirty="0"/>
              <a:t> power-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stuff</a:t>
            </a:r>
            <a:r>
              <a:rPr lang="it-IT" dirty="0"/>
              <a:t> we don’t care for...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2071357-12E9-4651-BECE-74B1723F156C}"/>
              </a:ext>
            </a:extLst>
          </p:cNvPr>
          <p:cNvCxnSpPr>
            <a:cxnSpLocks/>
          </p:cNvCxnSpPr>
          <p:nvPr/>
        </p:nvCxnSpPr>
        <p:spPr>
          <a:xfrm>
            <a:off x="5772006" y="83996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D86C3BF-CFB8-43A1-9E7E-2349173D46AD}"/>
              </a:ext>
            </a:extLst>
          </p:cNvPr>
          <p:cNvCxnSpPr>
            <a:cxnSpLocks/>
          </p:cNvCxnSpPr>
          <p:nvPr/>
        </p:nvCxnSpPr>
        <p:spPr>
          <a:xfrm>
            <a:off x="9555034" y="949360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549BB621-3CFF-4A66-A8D3-8E7579FD920F}"/>
              </a:ext>
            </a:extLst>
          </p:cNvPr>
          <p:cNvSpPr/>
          <p:nvPr/>
        </p:nvSpPr>
        <p:spPr>
          <a:xfrm>
            <a:off x="5563663" y="1512041"/>
            <a:ext cx="1633605" cy="163360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21A8618-8D40-4802-9641-7F94780460CC}"/>
              </a:ext>
            </a:extLst>
          </p:cNvPr>
          <p:cNvSpPr/>
          <p:nvPr/>
        </p:nvSpPr>
        <p:spPr>
          <a:xfrm>
            <a:off x="9614556" y="1434828"/>
            <a:ext cx="1347127" cy="13471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" name="Elemento grafico 29" descr="Chiudi">
            <a:extLst>
              <a:ext uri="{FF2B5EF4-FFF2-40B4-BE49-F238E27FC236}">
                <a16:creationId xmlns:a16="http://schemas.microsoft.com/office/drawing/2014/main" id="{1D3A19D9-38F2-4D5F-9EC9-E5AB97CF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122" y="1704866"/>
            <a:ext cx="807050" cy="807050"/>
          </a:xfrm>
          <a:prstGeom prst="rect">
            <a:avLst/>
          </a:prstGeom>
        </p:spPr>
      </p:pic>
      <p:pic>
        <p:nvPicPr>
          <p:cNvPr id="31" name="Elemento grafico 30" descr="Chiudi">
            <a:extLst>
              <a:ext uri="{FF2B5EF4-FFF2-40B4-BE49-F238E27FC236}">
                <a16:creationId xmlns:a16="http://schemas.microsoft.com/office/drawing/2014/main" id="{45924357-4A4A-4DDE-87F2-C001C001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834" y="1951835"/>
            <a:ext cx="807050" cy="80705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1EB848E-DC6A-4F25-9B84-5859D5A3D650}"/>
              </a:ext>
            </a:extLst>
          </p:cNvPr>
          <p:cNvSpPr txBox="1"/>
          <p:nvPr/>
        </p:nvSpPr>
        <p:spPr>
          <a:xfrm>
            <a:off x="426092" y="4299221"/>
            <a:ext cx="338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interesting</a:t>
            </a:r>
            <a:r>
              <a:rPr lang="it-IT" dirty="0"/>
              <a:t> </a:t>
            </a:r>
            <a:r>
              <a:rPr lang="it-IT" dirty="0" err="1"/>
              <a:t>parts</a:t>
            </a:r>
            <a:r>
              <a:rPr lang="it-IT" dirty="0"/>
              <a:t>: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015942B-A33A-41F0-A4DC-4224155F3169}"/>
              </a:ext>
            </a:extLst>
          </p:cNvPr>
          <p:cNvCxnSpPr>
            <a:cxnSpLocks/>
          </p:cNvCxnSpPr>
          <p:nvPr/>
        </p:nvCxnSpPr>
        <p:spPr>
          <a:xfrm>
            <a:off x="6012771" y="319830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909AFCA-ABFF-4787-90FB-53B52D8BE736}"/>
              </a:ext>
            </a:extLst>
          </p:cNvPr>
          <p:cNvCxnSpPr>
            <a:cxnSpLocks/>
          </p:cNvCxnSpPr>
          <p:nvPr/>
        </p:nvCxnSpPr>
        <p:spPr>
          <a:xfrm>
            <a:off x="8627606" y="3398332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E18B024-E259-4690-9842-92587FC401D4}"/>
              </a:ext>
            </a:extLst>
          </p:cNvPr>
          <p:cNvSpPr txBox="1"/>
          <p:nvPr/>
        </p:nvSpPr>
        <p:spPr>
          <a:xfrm>
            <a:off x="505037" y="4668553"/>
            <a:ext cx="338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ATMEGA </a:t>
            </a:r>
            <a:r>
              <a:rPr lang="it-IT" b="1" dirty="0"/>
              <a:t>controller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USB-TTL </a:t>
            </a:r>
            <a:r>
              <a:rPr lang="it-IT" b="1" dirty="0" err="1"/>
              <a:t>adapter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9049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/>
      <p:bldP spid="23" grpId="0" animBg="1"/>
      <p:bldP spid="24" grpId="0" animBg="1"/>
      <p:bldP spid="32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335" r="11253" b="3599"/>
          <a:stretch/>
        </p:blipFill>
        <p:spPr>
          <a:xfrm>
            <a:off x="-105353" y="1599270"/>
            <a:ext cx="11705809" cy="443141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C0C4382-66A7-4A46-8466-9C9AD48A4D84}"/>
              </a:ext>
            </a:extLst>
          </p:cNvPr>
          <p:cNvCxnSpPr>
            <a:cxnSpLocks/>
          </p:cNvCxnSpPr>
          <p:nvPr/>
        </p:nvCxnSpPr>
        <p:spPr>
          <a:xfrm>
            <a:off x="670416" y="2605353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8534364-421F-475C-83B6-8E2D229E7966}"/>
              </a:ext>
            </a:extLst>
          </p:cNvPr>
          <p:cNvCxnSpPr>
            <a:cxnSpLocks/>
          </p:cNvCxnSpPr>
          <p:nvPr/>
        </p:nvCxnSpPr>
        <p:spPr>
          <a:xfrm>
            <a:off x="802721" y="2678996"/>
            <a:ext cx="166457" cy="629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79A4F0-5698-487C-9A6E-C16489C81677}"/>
              </a:ext>
            </a:extLst>
          </p:cNvPr>
          <p:cNvSpPr txBox="1"/>
          <p:nvPr/>
        </p:nvSpPr>
        <p:spPr>
          <a:xfrm>
            <a:off x="235082" y="789999"/>
            <a:ext cx="698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D+ and D- </a:t>
            </a:r>
            <a:r>
              <a:rPr lang="it-IT" dirty="0" err="1"/>
              <a:t>differential</a:t>
            </a:r>
            <a:r>
              <a:rPr lang="it-IT" dirty="0"/>
              <a:t> data </a:t>
            </a:r>
            <a:r>
              <a:rPr lang="it-IT" dirty="0" err="1"/>
              <a:t>lines</a:t>
            </a:r>
            <a:r>
              <a:rPr lang="it-IT" dirty="0"/>
              <a:t> </a:t>
            </a:r>
            <a:r>
              <a:rPr lang="it-IT" dirty="0" err="1"/>
              <a:t>reach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: 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F2D308-E3B2-43D5-9AC8-6E9ECCCC764F}"/>
              </a:ext>
            </a:extLst>
          </p:cNvPr>
          <p:cNvCxnSpPr>
            <a:cxnSpLocks/>
          </p:cNvCxnSpPr>
          <p:nvPr/>
        </p:nvCxnSpPr>
        <p:spPr>
          <a:xfrm flipV="1">
            <a:off x="4071257" y="3077029"/>
            <a:ext cx="1182914" cy="928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1412554-5408-4CBD-B42B-24B1E3826C2D}"/>
              </a:ext>
            </a:extLst>
          </p:cNvPr>
          <p:cNvCxnSpPr>
            <a:cxnSpLocks/>
          </p:cNvCxnSpPr>
          <p:nvPr/>
        </p:nvCxnSpPr>
        <p:spPr>
          <a:xfrm>
            <a:off x="4105409" y="4281715"/>
            <a:ext cx="1288462" cy="86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7FB52C1-6AF2-400F-89C0-737709CB26BF}"/>
              </a:ext>
            </a:extLst>
          </p:cNvPr>
          <p:cNvCxnSpPr>
            <a:cxnSpLocks/>
          </p:cNvCxnSpPr>
          <p:nvPr/>
        </p:nvCxnSpPr>
        <p:spPr>
          <a:xfrm>
            <a:off x="5318652" y="2589726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CAAD84-42BB-4BCC-BF04-5D20D45AD1F2}"/>
              </a:ext>
            </a:extLst>
          </p:cNvPr>
          <p:cNvCxnSpPr>
            <a:cxnSpLocks/>
          </p:cNvCxnSpPr>
          <p:nvPr/>
        </p:nvCxnSpPr>
        <p:spPr>
          <a:xfrm>
            <a:off x="5367727" y="3946812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2DA0BF7-913D-4B54-80DD-B338C256E1F6}"/>
              </a:ext>
            </a:extLst>
          </p:cNvPr>
          <p:cNvSpPr txBox="1"/>
          <p:nvPr/>
        </p:nvSpPr>
        <p:spPr>
          <a:xfrm>
            <a:off x="235082" y="1073582"/>
            <a:ext cx="845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then</a:t>
            </a:r>
            <a:r>
              <a:rPr lang="it-IT" dirty="0"/>
              <a:t> decide to </a:t>
            </a:r>
            <a:r>
              <a:rPr lang="it-IT" dirty="0" err="1"/>
              <a:t>program</a:t>
            </a:r>
            <a:r>
              <a:rPr lang="it-IT" dirty="0"/>
              <a:t> the chip </a:t>
            </a:r>
            <a:r>
              <a:rPr lang="it-IT" dirty="0" err="1"/>
              <a:t>talking</a:t>
            </a:r>
            <a:r>
              <a:rPr lang="it-IT" dirty="0"/>
              <a:t> via the </a:t>
            </a:r>
            <a:r>
              <a:rPr lang="it-IT" b="1" dirty="0"/>
              <a:t>ISP</a:t>
            </a:r>
            <a:r>
              <a:rPr lang="it-IT" dirty="0"/>
              <a:t> </a:t>
            </a:r>
            <a:r>
              <a:rPr lang="it-IT" dirty="0" err="1"/>
              <a:t>programmer</a:t>
            </a:r>
            <a:r>
              <a:rPr lang="it-IT" dirty="0"/>
              <a:t> or </a:t>
            </a:r>
            <a:r>
              <a:rPr lang="it-IT" dirty="0" err="1"/>
              <a:t>using</a:t>
            </a:r>
            <a:r>
              <a:rPr lang="it-IT" dirty="0"/>
              <a:t> the serial, </a:t>
            </a:r>
            <a:r>
              <a:rPr lang="it-IT" dirty="0" err="1"/>
              <a:t>interacting</a:t>
            </a:r>
            <a:r>
              <a:rPr lang="it-IT" dirty="0"/>
              <a:t> with the ATMEGA328P’s </a:t>
            </a:r>
            <a:r>
              <a:rPr lang="it-IT" dirty="0" err="1"/>
              <a:t>bootloader</a:t>
            </a:r>
            <a:endParaRPr lang="it-IT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984A2D43-B00C-4C66-B933-09B5EEE61C66}"/>
              </a:ext>
            </a:extLst>
          </p:cNvPr>
          <p:cNvCxnSpPr>
            <a:cxnSpLocks/>
          </p:cNvCxnSpPr>
          <p:nvPr/>
        </p:nvCxnSpPr>
        <p:spPr>
          <a:xfrm>
            <a:off x="8910938" y="1798697"/>
            <a:ext cx="248591" cy="500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1621 L 0.13177 0.01551 L 0.13099 0.15926 L 0.23971 0.16274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6667 -0.00556 C 0.06641 -0.05926 0.06615 -0.11343 0.06602 -0.16736 L -0.2345 -0.1682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3034 -0.00208 L -0.03203 0.07616 L 0.05312 0.07708 L 0.05247 0.14607 L 0.02031 0.14607 " pathEditMode="relative" rAng="0" ptsTypes="AA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2963 L 0.00625 0.02963 L 0.02578 0.02615 C 0.02865 0.02546 0.03138 0.02407 0.03438 0.02407 L 0.07969 0.02477 L 0.08307 0.02685 L 0.07214 0.16365 L 0.33229 0.1699 L 0.33594 0.0824 L 0.29401 0.07615 " pathEditMode="relative" ptsTypes="AAAAAAAA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AB3089-720F-4F90-9292-AAF3596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626" y="1921869"/>
            <a:ext cx="4610174" cy="461017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A02D25C-E871-4582-A02A-BDB94014EE19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DC motors + Wheels:</a:t>
            </a:r>
          </a:p>
          <a:p>
            <a:pPr lvl="1"/>
            <a:r>
              <a:rPr lang="it-IT"/>
              <a:t>Sold in couples, 5 euros on Amazon, much less on Aliexpress.</a:t>
            </a:r>
          </a:p>
          <a:p>
            <a:pPr lvl="1"/>
            <a:r>
              <a:rPr lang="it-IT"/>
              <a:t>Rated 3V – 6V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5ED9FD4-0A51-4D21-9DE3-BFEADC1E877E}"/>
              </a:ext>
            </a:extLst>
          </p:cNvPr>
          <p:cNvSpPr/>
          <p:nvPr/>
        </p:nvSpPr>
        <p:spPr>
          <a:xfrm>
            <a:off x="975800" y="1660124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4D1A18D-1215-4FEE-89B4-0E8E31F34A01}"/>
              </a:ext>
            </a:extLst>
          </p:cNvPr>
          <p:cNvSpPr/>
          <p:nvPr/>
        </p:nvSpPr>
        <p:spPr>
          <a:xfrm>
            <a:off x="3306247" y="1602273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048301" y="354367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B00B947-C231-4B06-89BC-CE5B37E54FA7}"/>
              </a:ext>
            </a:extLst>
          </p:cNvPr>
          <p:cNvSpPr/>
          <p:nvPr/>
        </p:nvSpPr>
        <p:spPr>
          <a:xfrm>
            <a:off x="3306247" y="3429000"/>
            <a:ext cx="948294" cy="9482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088E4FA-EAE1-43C7-86BF-81354317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13" t="74861" r="11253" b="7013"/>
          <a:stretch/>
        </p:blipFill>
        <p:spPr>
          <a:xfrm>
            <a:off x="6096000" y="1585450"/>
            <a:ext cx="7190688" cy="40504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76AD17-5896-4952-8BB2-4244C573C824}"/>
              </a:ext>
            </a:extLst>
          </p:cNvPr>
          <p:cNvSpPr txBox="1"/>
          <p:nvPr/>
        </p:nvSpPr>
        <p:spPr>
          <a:xfrm>
            <a:off x="240702" y="1027664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b="1" dirty="0"/>
              <a:t>PD0</a:t>
            </a:r>
            <a:r>
              <a:rPr lang="it-IT" dirty="0"/>
              <a:t> and </a:t>
            </a:r>
            <a:r>
              <a:rPr lang="it-IT" b="1" dirty="0"/>
              <a:t>PD1</a:t>
            </a:r>
            <a:r>
              <a:rPr lang="it-IT" dirty="0"/>
              <a:t> </a:t>
            </a:r>
            <a:r>
              <a:rPr lang="it-IT" dirty="0" err="1"/>
              <a:t>pins</a:t>
            </a:r>
            <a:r>
              <a:rPr lang="it-IT" dirty="0"/>
              <a:t> of the ATMEGA328P are </a:t>
            </a:r>
            <a:r>
              <a:rPr lang="it-IT" dirty="0" err="1"/>
              <a:t>exposed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pin 0 and 1 on the Arduino board!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469A363-D159-46FA-BB25-AC1101AE87B3}"/>
              </a:ext>
            </a:extLst>
          </p:cNvPr>
          <p:cNvCxnSpPr>
            <a:cxnSpLocks/>
          </p:cNvCxnSpPr>
          <p:nvPr/>
        </p:nvCxnSpPr>
        <p:spPr>
          <a:xfrm flipH="1">
            <a:off x="11683534" y="3429000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4E8A335-D2F3-44CD-95A1-0B26273B6D8A}"/>
              </a:ext>
            </a:extLst>
          </p:cNvPr>
          <p:cNvCxnSpPr>
            <a:cxnSpLocks/>
          </p:cNvCxnSpPr>
          <p:nvPr/>
        </p:nvCxnSpPr>
        <p:spPr>
          <a:xfrm flipH="1">
            <a:off x="11683534" y="3175819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899D50B-400B-4699-9E2C-977163B35D6A}"/>
              </a:ext>
            </a:extLst>
          </p:cNvPr>
          <p:cNvCxnSpPr>
            <a:cxnSpLocks/>
          </p:cNvCxnSpPr>
          <p:nvPr/>
        </p:nvCxnSpPr>
        <p:spPr>
          <a:xfrm flipH="1">
            <a:off x="7750631" y="3114138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E4DD2EC-7630-4463-93EB-3AD86D63C873}"/>
              </a:ext>
            </a:extLst>
          </p:cNvPr>
          <p:cNvCxnSpPr>
            <a:cxnSpLocks/>
          </p:cNvCxnSpPr>
          <p:nvPr/>
        </p:nvCxnSpPr>
        <p:spPr>
          <a:xfrm flipH="1">
            <a:off x="7750631" y="2860957"/>
            <a:ext cx="424892" cy="314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FC9667D-41D1-42BA-9561-A38FB5FAC2FD}"/>
              </a:ext>
            </a:extLst>
          </p:cNvPr>
          <p:cNvSpPr txBox="1"/>
          <p:nvPr/>
        </p:nvSpPr>
        <p:spPr>
          <a:xfrm>
            <a:off x="240702" y="1735890"/>
            <a:ext cx="5774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solves</a:t>
            </a:r>
            <a:r>
              <a:rPr lang="it-IT" dirty="0"/>
              <a:t> part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economical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won’t</a:t>
            </a:r>
            <a:r>
              <a:rPr lang="it-IT" dirty="0"/>
              <a:t> have to </a:t>
            </a:r>
            <a:r>
              <a:rPr lang="it-IT" dirty="0" err="1"/>
              <a:t>buy</a:t>
            </a:r>
            <a:r>
              <a:rPr lang="it-IT" dirty="0"/>
              <a:t> a USB-TTL </a:t>
            </a:r>
            <a:r>
              <a:rPr lang="it-IT" dirty="0" err="1"/>
              <a:t>adapter</a:t>
            </a:r>
            <a:r>
              <a:rPr lang="it-IT" dirty="0"/>
              <a:t>!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The ESP8266 can be </a:t>
            </a:r>
            <a:r>
              <a:rPr lang="it-IT" dirty="0" err="1"/>
              <a:t>flashed</a:t>
            </a:r>
            <a:r>
              <a:rPr lang="it-IT" dirty="0"/>
              <a:t> from serial:</a:t>
            </a:r>
          </a:p>
          <a:p>
            <a:pPr algn="just"/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b="1" dirty="0"/>
              <a:t>GPIO0</a:t>
            </a:r>
            <a:r>
              <a:rPr lang="it-IT" dirty="0"/>
              <a:t> pin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held</a:t>
            </a:r>
            <a:r>
              <a:rPr lang="it-IT" dirty="0"/>
              <a:t> on </a:t>
            </a:r>
            <a:r>
              <a:rPr lang="it-IT" b="1" dirty="0"/>
              <a:t>LOW(GND) </a:t>
            </a:r>
            <a:r>
              <a:rPr lang="it-IT" dirty="0"/>
              <a:t>it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execute</a:t>
            </a:r>
            <a:r>
              <a:rPr lang="it-IT" dirty="0"/>
              <a:t> a </a:t>
            </a:r>
            <a:r>
              <a:rPr lang="it-IT" b="1" dirty="0"/>
              <a:t>serial </a:t>
            </a:r>
            <a:r>
              <a:rPr lang="it-IT" b="1" dirty="0" err="1"/>
              <a:t>bootloader</a:t>
            </a:r>
            <a:r>
              <a:rPr lang="it-IT" b="1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the </a:t>
            </a:r>
            <a:r>
              <a:rPr lang="it-IT" dirty="0" err="1"/>
              <a:t>programs</a:t>
            </a:r>
            <a:r>
              <a:rPr lang="it-IT" dirty="0"/>
              <a:t> we </a:t>
            </a:r>
            <a:r>
              <a:rPr lang="it-IT" dirty="0" err="1"/>
              <a:t>want</a:t>
            </a:r>
            <a:r>
              <a:rPr lang="it-IT" dirty="0"/>
              <a:t> to flash from the </a:t>
            </a:r>
            <a:r>
              <a:rPr lang="it-IT" b="1" dirty="0" err="1"/>
              <a:t>Espressif</a:t>
            </a:r>
            <a:r>
              <a:rPr lang="it-IT" b="1" dirty="0"/>
              <a:t> Flash </a:t>
            </a:r>
            <a:r>
              <a:rPr lang="it-IT" b="1" dirty="0" err="1"/>
              <a:t>Tool</a:t>
            </a:r>
            <a:r>
              <a:rPr lang="it-IT" b="1" dirty="0"/>
              <a:t>.</a:t>
            </a:r>
          </a:p>
        </p:txBody>
      </p:sp>
      <p:pic>
        <p:nvPicPr>
          <p:cNvPr id="8" name="Elemento grafico 7" descr="Salvadanaio">
            <a:extLst>
              <a:ext uri="{FF2B5EF4-FFF2-40B4-BE49-F238E27FC236}">
                <a16:creationId xmlns:a16="http://schemas.microsoft.com/office/drawing/2014/main" id="{C8AE0B9C-71EA-4B1E-BA76-37687E6E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1: The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Literal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No-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brainer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0BEAC1-0CE5-47F7-9B04-FCF20B488973}"/>
              </a:ext>
            </a:extLst>
          </p:cNvPr>
          <p:cNvSpPr txBox="1"/>
          <p:nvPr/>
        </p:nvSpPr>
        <p:spPr>
          <a:xfrm>
            <a:off x="321113" y="1134027"/>
            <a:ext cx="57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</a:t>
            </a:r>
            <a:r>
              <a:rPr lang="it-IT" dirty="0" err="1"/>
              <a:t>now</a:t>
            </a:r>
            <a:r>
              <a:rPr lang="it-IT" dirty="0"/>
              <a:t> need a </a:t>
            </a:r>
            <a:r>
              <a:rPr lang="it-IT" dirty="0" err="1"/>
              <a:t>practical</a:t>
            </a:r>
            <a:r>
              <a:rPr lang="it-IT" dirty="0"/>
              <a:t> method to </a:t>
            </a:r>
            <a:r>
              <a:rPr lang="it-IT" dirty="0" err="1"/>
              <a:t>adapt</a:t>
            </a:r>
            <a:r>
              <a:rPr lang="it-IT" dirty="0"/>
              <a:t> the USB-TTL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needs: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21113" y="2335866"/>
            <a:ext cx="6138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Remove the </a:t>
            </a:r>
            <a:r>
              <a:rPr lang="it-IT" b="1" dirty="0"/>
              <a:t>ATMEGA328P</a:t>
            </a:r>
            <a:r>
              <a:rPr lang="it-IT" dirty="0"/>
              <a:t> from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socket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Power up the ESP8266 </a:t>
            </a:r>
            <a:r>
              <a:rPr lang="it-IT" dirty="0" err="1"/>
              <a:t>connecting</a:t>
            </a:r>
            <a:r>
              <a:rPr lang="it-IT" dirty="0"/>
              <a:t> the 3.3V line to the Arduino 5V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voltage</a:t>
            </a:r>
            <a:r>
              <a:rPr lang="it-IT" dirty="0"/>
              <a:t> regulator </a:t>
            </a:r>
            <a:r>
              <a:rPr lang="it-IT" dirty="0" err="1"/>
              <a:t>as</a:t>
            </a:r>
            <a:r>
              <a:rPr lang="it-IT" dirty="0"/>
              <a:t> we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before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Connect the RX and TX </a:t>
            </a:r>
            <a:r>
              <a:rPr lang="it-IT" dirty="0" err="1"/>
              <a:t>pins</a:t>
            </a:r>
            <a:r>
              <a:rPr lang="it-IT" dirty="0"/>
              <a:t> of the ESP8266 to the Arduino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We’re</a:t>
            </a:r>
            <a:r>
              <a:rPr lang="it-IT" dirty="0"/>
              <a:t> not 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communicate</a:t>
            </a:r>
            <a:r>
              <a:rPr lang="it-IT" dirty="0"/>
              <a:t> with a the </a:t>
            </a:r>
            <a:r>
              <a:rPr lang="it-IT" dirty="0" err="1"/>
              <a:t>arduino</a:t>
            </a:r>
            <a:r>
              <a:rPr lang="it-IT" dirty="0"/>
              <a:t> but are </a:t>
            </a:r>
            <a:r>
              <a:rPr lang="it-IT" dirty="0" err="1"/>
              <a:t>trying</a:t>
            </a:r>
            <a:r>
              <a:rPr lang="it-IT" dirty="0"/>
              <a:t> to talk </a:t>
            </a:r>
            <a:r>
              <a:rPr lang="it-IT" dirty="0" err="1"/>
              <a:t>directly</a:t>
            </a:r>
            <a:r>
              <a:rPr lang="it-IT" dirty="0"/>
              <a:t> to the USB-TTL chip, the right connection </a:t>
            </a:r>
            <a:r>
              <a:rPr lang="it-IT" dirty="0" err="1"/>
              <a:t>scheme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RX0 -&gt; RX, TX0 -&gt; TX</a:t>
            </a:r>
            <a:r>
              <a:rPr lang="it-IT" dirty="0"/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027F61-1AB2-4647-A548-18DE504A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486" y="802150"/>
            <a:ext cx="3795801" cy="28468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C897ABA-8E62-4F37-AC46-0B7E80299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0" r="1210" b="19175"/>
          <a:stretch/>
        </p:blipFill>
        <p:spPr>
          <a:xfrm>
            <a:off x="7513669" y="3706700"/>
            <a:ext cx="3875263" cy="234915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33440BB-148E-41D4-95E8-0DBAD8213BF9}"/>
              </a:ext>
            </a:extLst>
          </p:cNvPr>
          <p:cNvSpPr txBox="1"/>
          <p:nvPr/>
        </p:nvSpPr>
        <p:spPr>
          <a:xfrm>
            <a:off x="2113050" y="5226241"/>
            <a:ext cx="491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That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we have a </a:t>
            </a:r>
            <a:r>
              <a:rPr lang="it-IT" dirty="0" err="1"/>
              <a:t>socketed</a:t>
            </a:r>
            <a:r>
              <a:rPr lang="it-IT" dirty="0"/>
              <a:t> controller line in the Uno case, but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Mega?</a:t>
            </a:r>
          </a:p>
        </p:txBody>
      </p:sp>
    </p:spTree>
    <p:extLst>
      <p:ext uri="{BB962C8B-B14F-4D97-AF65-F5344CB8AC3E}">
        <p14:creationId xmlns:p14="http://schemas.microsoft.com/office/powerpoint/2010/main" val="26395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0E7AC55-C377-4731-8DF8-3045A6FC89B8}"/>
              </a:ext>
            </a:extLst>
          </p:cNvPr>
          <p:cNvSpPr txBox="1">
            <a:spLocks/>
          </p:cNvSpPr>
          <p:nvPr/>
        </p:nvSpPr>
        <p:spPr>
          <a:xfrm>
            <a:off x="240703" y="475245"/>
            <a:ext cx="6598247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do we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ESP8266 to the pc?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904DA9C-4E27-4DB1-8F36-C4AB19A36D3E}"/>
              </a:ext>
            </a:extLst>
          </p:cNvPr>
          <p:cNvSpPr txBox="1">
            <a:spLocks/>
          </p:cNvSpPr>
          <p:nvPr/>
        </p:nvSpPr>
        <p:spPr>
          <a:xfrm>
            <a:off x="107966" y="1867424"/>
            <a:ext cx="4010169" cy="32236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 2: The Sleeping Beauty</a:t>
            </a:r>
          </a:p>
        </p:txBody>
      </p:sp>
      <p:pic>
        <p:nvPicPr>
          <p:cNvPr id="15" name="Elemento grafico 14" descr="Salvadanaio">
            <a:extLst>
              <a:ext uri="{FF2B5EF4-FFF2-40B4-BE49-F238E27FC236}">
                <a16:creationId xmlns:a16="http://schemas.microsoft.com/office/drawing/2014/main" id="{D960F505-E6E7-486F-839B-DC803F3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82909" y="4889790"/>
            <a:ext cx="1492167" cy="149216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4516B8-E852-4604-BC46-AE35194771C9}"/>
              </a:ext>
            </a:extLst>
          </p:cNvPr>
          <p:cNvSpPr txBox="1"/>
          <p:nvPr/>
        </p:nvSpPr>
        <p:spPr>
          <a:xfrm>
            <a:off x="38110" y="3898063"/>
            <a:ext cx="454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Run</a:t>
            </a:r>
            <a:r>
              <a:rPr lang="it-IT" dirty="0"/>
              <a:t> a jumper </a:t>
            </a:r>
            <a:r>
              <a:rPr lang="it-IT" dirty="0" err="1"/>
              <a:t>wire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RESET</a:t>
            </a:r>
            <a:r>
              <a:rPr lang="it-IT" dirty="0"/>
              <a:t> and </a:t>
            </a:r>
            <a:r>
              <a:rPr lang="it-IT" b="1" dirty="0"/>
              <a:t>GND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Proceed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Method 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50550FF-815E-46D7-90F5-EED1450B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113" y="1841351"/>
            <a:ext cx="7872921" cy="39588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FD6872-8F81-48CA-AF58-0BD217400504}"/>
              </a:ext>
            </a:extLst>
          </p:cNvPr>
          <p:cNvSpPr txBox="1"/>
          <p:nvPr/>
        </p:nvSpPr>
        <p:spPr>
          <a:xfrm>
            <a:off x="240703" y="996314"/>
            <a:ext cx="738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Mega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soldered</a:t>
            </a:r>
            <a:r>
              <a:rPr lang="it-IT" dirty="0"/>
              <a:t> </a:t>
            </a:r>
            <a:r>
              <a:rPr lang="it-IT" b="1" dirty="0"/>
              <a:t>ATMEGA2560 </a:t>
            </a:r>
            <a:r>
              <a:rPr lang="it-IT" dirty="0"/>
              <a:t>controller that </a:t>
            </a:r>
            <a:r>
              <a:rPr lang="it-IT" dirty="0" err="1"/>
              <a:t>might</a:t>
            </a:r>
            <a:r>
              <a:rPr lang="it-IT" dirty="0"/>
              <a:t> be </a:t>
            </a:r>
            <a:r>
              <a:rPr lang="it-IT" dirty="0" err="1"/>
              <a:t>little</a:t>
            </a:r>
            <a:r>
              <a:rPr lang="it-IT" dirty="0"/>
              <a:t> bit </a:t>
            </a:r>
            <a:r>
              <a:rPr lang="it-IT" dirty="0" err="1"/>
              <a:t>impractical</a:t>
            </a:r>
            <a:r>
              <a:rPr lang="it-IT" dirty="0"/>
              <a:t> to </a:t>
            </a:r>
            <a:r>
              <a:rPr lang="it-IT" dirty="0" err="1"/>
              <a:t>remove</a:t>
            </a:r>
            <a:r>
              <a:rPr lang="it-IT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E0D7A1-0202-4EF9-AB35-B2E932592D4B}"/>
              </a:ext>
            </a:extLst>
          </p:cNvPr>
          <p:cNvSpPr txBox="1"/>
          <p:nvPr/>
        </p:nvSpPr>
        <p:spPr>
          <a:xfrm>
            <a:off x="240703" y="2317056"/>
            <a:ext cx="3804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If</a:t>
            </a:r>
            <a:r>
              <a:rPr lang="it-IT" dirty="0"/>
              <a:t> we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the controller </a:t>
            </a:r>
            <a:r>
              <a:rPr lang="it-IT" dirty="0" err="1"/>
              <a:t>itself</a:t>
            </a:r>
            <a:r>
              <a:rPr lang="it-IT" dirty="0"/>
              <a:t> we can just silence it </a:t>
            </a:r>
            <a:r>
              <a:rPr lang="it-IT" dirty="0" err="1"/>
              <a:t>when</a:t>
            </a:r>
            <a:r>
              <a:rPr lang="it-IT" dirty="0"/>
              <a:t> we need to </a:t>
            </a:r>
            <a:r>
              <a:rPr lang="it-IT" dirty="0" err="1"/>
              <a:t>speak</a:t>
            </a:r>
            <a:r>
              <a:rPr lang="it-IT" dirty="0"/>
              <a:t> with the ESP8266 by grounding </a:t>
            </a:r>
            <a:r>
              <a:rPr lang="it-IT" dirty="0" err="1"/>
              <a:t>it’s</a:t>
            </a:r>
            <a:r>
              <a:rPr lang="it-IT" dirty="0"/>
              <a:t> reset signal.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0356EE3-AFB0-4048-8AAA-BB19B7A214FD}"/>
              </a:ext>
            </a:extLst>
          </p:cNvPr>
          <p:cNvCxnSpPr>
            <a:cxnSpLocks/>
          </p:cNvCxnSpPr>
          <p:nvPr/>
        </p:nvCxnSpPr>
        <p:spPr>
          <a:xfrm>
            <a:off x="6580969" y="5287437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C5D108-BF9B-4D3D-8BB3-93B8B59662F0}"/>
              </a:ext>
            </a:extLst>
          </p:cNvPr>
          <p:cNvCxnSpPr>
            <a:cxnSpLocks/>
          </p:cNvCxnSpPr>
          <p:nvPr/>
        </p:nvCxnSpPr>
        <p:spPr>
          <a:xfrm>
            <a:off x="7148782" y="5287436"/>
            <a:ext cx="567813" cy="3097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058D39-C298-49FB-A0ED-0CC79640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81" y="2670950"/>
            <a:ext cx="4631869" cy="335973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DB12B2C-D552-49FE-9484-7E7BE907E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38" t="2504" r="8858" b="15896"/>
          <a:stretch/>
        </p:blipFill>
        <p:spPr>
          <a:xfrm>
            <a:off x="293643" y="203767"/>
            <a:ext cx="4030707" cy="592928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4590400" y="954533"/>
            <a:ext cx="6053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Now</a:t>
            </a:r>
            <a:r>
              <a:rPr lang="it-IT" dirty="0"/>
              <a:t> we can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proceed</a:t>
            </a:r>
            <a:r>
              <a:rPr lang="it-IT" dirty="0"/>
              <a:t> to flash the AT firmware on the </a:t>
            </a:r>
            <a:r>
              <a:rPr lang="it-IT" b="1" dirty="0"/>
              <a:t>ESP-WROOM02.</a:t>
            </a:r>
          </a:p>
          <a:p>
            <a:pPr algn="just"/>
            <a:endParaRPr lang="it-IT" b="1" dirty="0"/>
          </a:p>
          <a:p>
            <a:pPr algn="just"/>
            <a:r>
              <a:rPr lang="it-IT" dirty="0"/>
              <a:t>The AT firmware </a:t>
            </a:r>
            <a:r>
              <a:rPr lang="it-IT" dirty="0" err="1"/>
              <a:t>comes</a:t>
            </a:r>
            <a:r>
              <a:rPr lang="it-IT" dirty="0"/>
              <a:t> with a </a:t>
            </a:r>
            <a:r>
              <a:rPr lang="it-IT" dirty="0" err="1"/>
              <a:t>bunch</a:t>
            </a:r>
            <a:r>
              <a:rPr lang="it-IT" dirty="0"/>
              <a:t> of </a:t>
            </a:r>
            <a:r>
              <a:rPr lang="it-IT" dirty="0" err="1"/>
              <a:t>files</a:t>
            </a:r>
            <a:r>
              <a:rPr lang="it-IT" dirty="0"/>
              <a:t> to be </a:t>
            </a:r>
            <a:r>
              <a:rPr lang="it-IT" dirty="0" err="1"/>
              <a:t>flashed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positions in the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2329938" y="927702"/>
            <a:ext cx="6522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dirty="0" err="1"/>
              <a:t>documentation</a:t>
            </a:r>
            <a:r>
              <a:rPr lang="it-IT" dirty="0"/>
              <a:t> by </a:t>
            </a:r>
            <a:r>
              <a:rPr lang="it-IT" dirty="0" err="1"/>
              <a:t>Espressif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.bin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flashed</a:t>
            </a:r>
            <a:r>
              <a:rPr lang="it-IT" dirty="0"/>
              <a:t> to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address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can be </a:t>
            </a:r>
            <a:r>
              <a:rPr lang="it-IT" dirty="0" err="1"/>
              <a:t>organized</a:t>
            </a:r>
            <a:r>
              <a:rPr lang="it-IT" dirty="0"/>
              <a:t> </a:t>
            </a:r>
            <a:r>
              <a:rPr lang="it-IT" dirty="0" err="1"/>
              <a:t>differently</a:t>
            </a:r>
            <a:r>
              <a:rPr lang="it-IT" dirty="0"/>
              <a:t> from package to package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DA90EE8-8CC4-41F1-8162-6195FFA3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221" y="2218617"/>
            <a:ext cx="7100224" cy="38120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67442B1-D984-4AB8-A504-E8EDD979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" y="1193800"/>
            <a:ext cx="2013762" cy="48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EA10444-6DD4-4C90-B370-BF29AB23B5D5}"/>
              </a:ext>
            </a:extLst>
          </p:cNvPr>
          <p:cNvSpPr txBox="1"/>
          <p:nvPr/>
        </p:nvSpPr>
        <p:spPr>
          <a:xfrm>
            <a:off x="4300344" y="224229"/>
            <a:ext cx="4508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Just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flashing</a:t>
            </a:r>
            <a:r>
              <a:rPr lang="it-IT" dirty="0"/>
              <a:t> schedule and 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like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communication port </a:t>
            </a:r>
            <a:r>
              <a:rPr lang="it-IT" dirty="0" err="1"/>
              <a:t>you’re</a:t>
            </a:r>
            <a:r>
              <a:rPr lang="it-IT" dirty="0"/>
              <a:t> </a:t>
            </a:r>
            <a:r>
              <a:rPr lang="it-IT" dirty="0" err="1"/>
              <a:t>using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baud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characteristics</a:t>
            </a:r>
            <a:r>
              <a:rPr lang="it-IT" dirty="0"/>
              <a:t> of the ESP8266 package can be </a:t>
            </a:r>
            <a:r>
              <a:rPr lang="it-IT" dirty="0" err="1"/>
              <a:t>detected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by the </a:t>
            </a:r>
            <a:r>
              <a:rPr lang="it-IT" dirty="0" err="1"/>
              <a:t>tool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138994-EC54-4B46-96F7-CAAFAFC7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7" y="191442"/>
            <a:ext cx="3686283" cy="58689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8D84C8-9493-48B8-8467-57984DCC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92" y="3063728"/>
            <a:ext cx="6235037" cy="298265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7197AD-420D-4081-9E09-A424CE1B1163}"/>
              </a:ext>
            </a:extLst>
          </p:cNvPr>
          <p:cNvSpPr txBox="1"/>
          <p:nvPr/>
        </p:nvSpPr>
        <p:spPr>
          <a:xfrm>
            <a:off x="4508439" y="2401704"/>
            <a:ext cx="7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it can take a </a:t>
            </a:r>
            <a:r>
              <a:rPr lang="it-IT" dirty="0" err="1"/>
              <a:t>while</a:t>
            </a:r>
            <a:r>
              <a:rPr lang="it-IT" dirty="0"/>
              <a:t> to figure out the correct settings and the correct firmware </a:t>
            </a:r>
            <a:r>
              <a:rPr lang="it-IT" dirty="0" err="1"/>
              <a:t>version</a:t>
            </a:r>
            <a:r>
              <a:rPr lang="it-IT" dirty="0"/>
              <a:t> to use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chip.</a:t>
            </a:r>
          </a:p>
        </p:txBody>
      </p:sp>
    </p:spTree>
    <p:extLst>
      <p:ext uri="{BB962C8B-B14F-4D97-AF65-F5344CB8AC3E}">
        <p14:creationId xmlns:p14="http://schemas.microsoft.com/office/powerpoint/2010/main" val="3164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E28FFA-A8A4-4C84-91D8-CD61BCBC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7" y="914423"/>
            <a:ext cx="8579774" cy="48261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8918629" y="1859339"/>
            <a:ext cx="3120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If</a:t>
            </a:r>
            <a:r>
              <a:rPr lang="it-IT" dirty="0"/>
              <a:t> the firmware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flashed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sending</a:t>
            </a:r>
            <a:r>
              <a:rPr lang="it-IT" dirty="0"/>
              <a:t> the </a:t>
            </a:r>
            <a:r>
              <a:rPr lang="it-IT" dirty="0" err="1"/>
              <a:t>command</a:t>
            </a:r>
            <a:r>
              <a:rPr lang="it-IT" dirty="0"/>
              <a:t> </a:t>
            </a:r>
            <a:r>
              <a:rPr lang="it-IT" b="1" dirty="0"/>
              <a:t>AT+GMR? </a:t>
            </a:r>
            <a:r>
              <a:rPr lang="it-IT" dirty="0"/>
              <a:t>on serial the ESP8266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reply</a:t>
            </a:r>
            <a:r>
              <a:rPr lang="it-IT" dirty="0"/>
              <a:t> with the </a:t>
            </a:r>
            <a:r>
              <a:rPr lang="it-IT" dirty="0" err="1"/>
              <a:t>current</a:t>
            </a:r>
            <a:r>
              <a:rPr lang="it-IT" dirty="0"/>
              <a:t> firmware </a:t>
            </a:r>
            <a:r>
              <a:rPr lang="it-IT" dirty="0" err="1"/>
              <a:t>version</a:t>
            </a:r>
            <a:r>
              <a:rPr lang="it-IT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serial </a:t>
            </a:r>
            <a:r>
              <a:rPr lang="it-IT" dirty="0" err="1"/>
              <a:t>commands</a:t>
            </a:r>
            <a:r>
              <a:rPr lang="it-IT" dirty="0"/>
              <a:t> you can change settings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needing</a:t>
            </a:r>
            <a:r>
              <a:rPr lang="it-IT" dirty="0"/>
              <a:t> to </a:t>
            </a:r>
            <a:r>
              <a:rPr lang="it-IT" dirty="0" err="1"/>
              <a:t>reflash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everytime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4364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6096000" y="1234170"/>
            <a:ext cx="4908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for the </a:t>
            </a:r>
            <a:r>
              <a:rPr lang="it-IT" b="1" dirty="0"/>
              <a:t>ESP8266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Arduino IDE! (it </a:t>
            </a:r>
            <a:r>
              <a:rPr lang="it-IT" dirty="0" err="1"/>
              <a:t>requires</a:t>
            </a:r>
            <a:r>
              <a:rPr lang="it-IT" dirty="0"/>
              <a:t> some extensions available on the Arduino website) </a:t>
            </a:r>
            <a:r>
              <a:rPr lang="it-IT" dirty="0" err="1"/>
              <a:t>using</a:t>
            </a:r>
            <a:r>
              <a:rPr lang="it-IT" dirty="0"/>
              <a:t> the same C++ language you use for </a:t>
            </a:r>
            <a:r>
              <a:rPr lang="it-IT" dirty="0" err="1"/>
              <a:t>normal</a:t>
            </a:r>
            <a:r>
              <a:rPr lang="it-IT" dirty="0"/>
              <a:t> Arduino programming: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We set up a </a:t>
            </a:r>
            <a:r>
              <a:rPr lang="it-IT" dirty="0" err="1"/>
              <a:t>webserver</a:t>
            </a:r>
            <a:r>
              <a:rPr lang="it-IT" dirty="0"/>
              <a:t> </a:t>
            </a:r>
            <a:r>
              <a:rPr lang="it-IT" dirty="0" err="1"/>
              <a:t>wich</a:t>
            </a:r>
            <a:r>
              <a:rPr lang="it-IT" dirty="0"/>
              <a:t> streams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webpage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we use to control the car.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To flash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you just need the same setup we </a:t>
            </a:r>
            <a:r>
              <a:rPr lang="it-IT" dirty="0" err="1"/>
              <a:t>used</a:t>
            </a:r>
            <a:r>
              <a:rPr lang="it-IT" dirty="0"/>
              <a:t> to flash the firmware (Arduino IDE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flashes</a:t>
            </a:r>
            <a:r>
              <a:rPr lang="it-IT" dirty="0"/>
              <a:t> a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execution).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38D5D8-DAE7-48A8-9746-B29A12C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0" y="328988"/>
            <a:ext cx="5189186" cy="57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6096000" y="1234170"/>
            <a:ext cx="4908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for the </a:t>
            </a:r>
            <a:r>
              <a:rPr lang="it-IT" b="1" dirty="0"/>
              <a:t>ESP8266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Arduino IDE! (it </a:t>
            </a:r>
            <a:r>
              <a:rPr lang="it-IT" dirty="0" err="1"/>
              <a:t>requires</a:t>
            </a:r>
            <a:r>
              <a:rPr lang="it-IT" dirty="0"/>
              <a:t> some extensions available on the Arduino website) </a:t>
            </a:r>
            <a:r>
              <a:rPr lang="it-IT" dirty="0" err="1"/>
              <a:t>using</a:t>
            </a:r>
            <a:r>
              <a:rPr lang="it-IT" dirty="0"/>
              <a:t> the same C++ language you use for </a:t>
            </a:r>
            <a:r>
              <a:rPr lang="it-IT" dirty="0" err="1"/>
              <a:t>normal</a:t>
            </a:r>
            <a:r>
              <a:rPr lang="it-IT" dirty="0"/>
              <a:t> Arduino programming: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We set up a </a:t>
            </a:r>
            <a:r>
              <a:rPr lang="it-IT" dirty="0" err="1"/>
              <a:t>webserver</a:t>
            </a:r>
            <a:r>
              <a:rPr lang="it-IT" dirty="0"/>
              <a:t> </a:t>
            </a:r>
            <a:r>
              <a:rPr lang="it-IT" dirty="0" err="1"/>
              <a:t>wich</a:t>
            </a:r>
            <a:r>
              <a:rPr lang="it-IT" dirty="0"/>
              <a:t> streams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webpage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we use to control the car.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To flash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you just need the same setup we </a:t>
            </a:r>
            <a:r>
              <a:rPr lang="it-IT" dirty="0" err="1"/>
              <a:t>used</a:t>
            </a:r>
            <a:r>
              <a:rPr lang="it-IT" dirty="0"/>
              <a:t> to flash the firmware (Arduino IDE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flashes</a:t>
            </a:r>
            <a:r>
              <a:rPr lang="it-IT" dirty="0"/>
              <a:t> a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execution).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38D5D8-DAE7-48A8-9746-B29A12C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0" y="328988"/>
            <a:ext cx="5189186" cy="57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ESP shield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FAC10B-4C94-42D3-8141-1B3176ACA541}"/>
              </a:ext>
            </a:extLst>
          </p:cNvPr>
          <p:cNvSpPr txBox="1">
            <a:spLocks/>
          </p:cNvSpPr>
          <p:nvPr/>
        </p:nvSpPr>
        <p:spPr>
          <a:xfrm>
            <a:off x="208626" y="105792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C44F2BD-BBE2-4B67-AD9D-CBD8C71829BD}"/>
              </a:ext>
            </a:extLst>
          </p:cNvPr>
          <p:cNvSpPr txBox="1">
            <a:spLocks/>
          </p:cNvSpPr>
          <p:nvPr/>
        </p:nvSpPr>
        <p:spPr>
          <a:xfrm>
            <a:off x="338855" y="797608"/>
            <a:ext cx="5055016" cy="52330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21B6905-5D23-420E-8F0D-7F913868936E}"/>
              </a:ext>
            </a:extLst>
          </p:cNvPr>
          <p:cNvSpPr txBox="1">
            <a:spLocks/>
          </p:cNvSpPr>
          <p:nvPr/>
        </p:nvSpPr>
        <p:spPr>
          <a:xfrm>
            <a:off x="-561808" y="443495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35BAB1-4EF4-4F95-A27C-813DB7F62D99}"/>
              </a:ext>
            </a:extLst>
          </p:cNvPr>
          <p:cNvSpPr txBox="1"/>
          <p:nvPr/>
        </p:nvSpPr>
        <p:spPr>
          <a:xfrm>
            <a:off x="6096000" y="1234170"/>
            <a:ext cx="4908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We can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a </a:t>
            </a:r>
            <a:r>
              <a:rPr lang="it-IT" dirty="0" err="1"/>
              <a:t>program</a:t>
            </a:r>
            <a:r>
              <a:rPr lang="it-IT" dirty="0"/>
              <a:t> for the </a:t>
            </a:r>
            <a:r>
              <a:rPr lang="it-IT" b="1" dirty="0"/>
              <a:t>ESP8266</a:t>
            </a:r>
            <a:r>
              <a:rPr lang="it-IT" dirty="0"/>
              <a:t> 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Arduino IDE! (it </a:t>
            </a:r>
            <a:r>
              <a:rPr lang="it-IT" dirty="0" err="1"/>
              <a:t>requires</a:t>
            </a:r>
            <a:r>
              <a:rPr lang="it-IT" dirty="0"/>
              <a:t> some extensions available on the Arduino website) </a:t>
            </a:r>
            <a:r>
              <a:rPr lang="it-IT" dirty="0" err="1"/>
              <a:t>using</a:t>
            </a:r>
            <a:r>
              <a:rPr lang="it-IT" dirty="0"/>
              <a:t> the same C++ language you use for </a:t>
            </a:r>
            <a:r>
              <a:rPr lang="it-IT" dirty="0" err="1"/>
              <a:t>normal</a:t>
            </a:r>
            <a:r>
              <a:rPr lang="it-IT" dirty="0"/>
              <a:t> Arduino programming: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We set up a </a:t>
            </a:r>
            <a:r>
              <a:rPr lang="it-IT" dirty="0" err="1"/>
              <a:t>webserver</a:t>
            </a:r>
            <a:r>
              <a:rPr lang="it-IT" dirty="0"/>
              <a:t> </a:t>
            </a:r>
            <a:r>
              <a:rPr lang="it-IT" dirty="0" err="1"/>
              <a:t>wich</a:t>
            </a:r>
            <a:r>
              <a:rPr lang="it-IT" dirty="0"/>
              <a:t> streams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webpage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we use to control the car.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To flash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you just need the same setup we </a:t>
            </a:r>
            <a:r>
              <a:rPr lang="it-IT" dirty="0" err="1"/>
              <a:t>used</a:t>
            </a:r>
            <a:r>
              <a:rPr lang="it-IT" dirty="0"/>
              <a:t> to flash the firmware (Arduino IDE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flashes</a:t>
            </a:r>
            <a:r>
              <a:rPr lang="it-IT" dirty="0"/>
              <a:t> a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allocated</a:t>
            </a:r>
            <a:r>
              <a:rPr lang="it-IT" dirty="0"/>
              <a:t> to </a:t>
            </a:r>
            <a:r>
              <a:rPr lang="it-IT" dirty="0" err="1"/>
              <a:t>program</a:t>
            </a:r>
            <a:r>
              <a:rPr lang="it-IT" dirty="0"/>
              <a:t> execution).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C38D5D8-DAE7-48A8-9746-B29A12C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0" y="328988"/>
            <a:ext cx="5189186" cy="57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1430040" y="180290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8AAB4D-F657-4E22-852D-B6BA24C9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955" y="2222528"/>
            <a:ext cx="4654490" cy="3540035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Arduino Mega 2560 REV3</a:t>
            </a:r>
          </a:p>
          <a:p>
            <a:pPr lvl="1"/>
            <a:r>
              <a:rPr lang="it-IT"/>
              <a:t>Has LOTS of GPIO pins, PWM-enabled pins and Analog pins</a:t>
            </a:r>
          </a:p>
          <a:p>
            <a:pPr lvl="1"/>
            <a:r>
              <a:rPr lang="it-IT"/>
              <a:t>Multiple Serial interfaces</a:t>
            </a:r>
          </a:p>
          <a:p>
            <a:pPr lvl="1"/>
            <a:r>
              <a:rPr lang="it-IT"/>
              <a:t>Same layout of Arduino Uno</a:t>
            </a:r>
            <a:br>
              <a:rPr lang="it-IT"/>
            </a:br>
            <a:r>
              <a:rPr lang="it-IT"/>
              <a:t>for shield compatibility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AEE89FC-3947-42C0-A66E-C9389F3F3E25}"/>
              </a:ext>
            </a:extLst>
          </p:cNvPr>
          <p:cNvCxnSpPr>
            <a:cxnSpLocks/>
          </p:cNvCxnSpPr>
          <p:nvPr/>
        </p:nvCxnSpPr>
        <p:spPr>
          <a:xfrm flipH="1">
            <a:off x="10466774" y="2133363"/>
            <a:ext cx="559292" cy="4766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3B91B39-EE18-41DE-B6F0-1002D9E88155}"/>
              </a:ext>
            </a:extLst>
          </p:cNvPr>
          <p:cNvCxnSpPr>
            <a:cxnSpLocks/>
          </p:cNvCxnSpPr>
          <p:nvPr/>
        </p:nvCxnSpPr>
        <p:spPr>
          <a:xfrm>
            <a:off x="7838983" y="237169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4D388F5-F8F5-4CAB-9B2F-823161941827}"/>
              </a:ext>
            </a:extLst>
          </p:cNvPr>
          <p:cNvCxnSpPr>
            <a:cxnSpLocks/>
          </p:cNvCxnSpPr>
          <p:nvPr/>
        </p:nvCxnSpPr>
        <p:spPr>
          <a:xfrm flipH="1" flipV="1">
            <a:off x="10821880" y="3856992"/>
            <a:ext cx="594803" cy="493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3D8689F-2C83-4053-B588-7196A2FC55E5}"/>
              </a:ext>
            </a:extLst>
          </p:cNvPr>
          <p:cNvCxnSpPr>
            <a:cxnSpLocks/>
          </p:cNvCxnSpPr>
          <p:nvPr/>
        </p:nvCxnSpPr>
        <p:spPr>
          <a:xfrm flipV="1">
            <a:off x="7617041" y="2990608"/>
            <a:ext cx="1098502" cy="729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3A3852-EA95-4729-B436-F76BF2FBF95B}"/>
              </a:ext>
            </a:extLst>
          </p:cNvPr>
          <p:cNvCxnSpPr>
            <a:cxnSpLocks/>
          </p:cNvCxnSpPr>
          <p:nvPr/>
        </p:nvCxnSpPr>
        <p:spPr>
          <a:xfrm>
            <a:off x="9534617" y="2490554"/>
            <a:ext cx="1211803" cy="8646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CD852C06-2C11-402A-ABD4-6E283C39C96F}"/>
              </a:ext>
            </a:extLst>
          </p:cNvPr>
          <p:cNvCxnSpPr>
            <a:cxnSpLocks/>
          </p:cNvCxnSpPr>
          <p:nvPr/>
        </p:nvCxnSpPr>
        <p:spPr>
          <a:xfrm flipV="1">
            <a:off x="9676660" y="3502825"/>
            <a:ext cx="1243085" cy="8472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FDA30B0-58D8-4057-A267-A36BDA23E364}"/>
              </a:ext>
            </a:extLst>
          </p:cNvPr>
          <p:cNvCxnSpPr>
            <a:cxnSpLocks/>
          </p:cNvCxnSpPr>
          <p:nvPr/>
        </p:nvCxnSpPr>
        <p:spPr>
          <a:xfrm>
            <a:off x="8651507" y="2076419"/>
            <a:ext cx="346784" cy="52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383E391-F4B5-45A2-93E0-0DF2F870BB84}"/>
              </a:ext>
            </a:extLst>
          </p:cNvPr>
          <p:cNvCxnSpPr>
            <a:cxnSpLocks/>
          </p:cNvCxnSpPr>
          <p:nvPr/>
        </p:nvCxnSpPr>
        <p:spPr>
          <a:xfrm flipV="1">
            <a:off x="8840717" y="2606163"/>
            <a:ext cx="595000" cy="3844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BCF50-AC99-4F27-8E51-4BB62005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Putting everything together: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D24D6E5-8E43-416E-AC81-8B7C86AB27EF}"/>
              </a:ext>
            </a:extLst>
          </p:cNvPr>
          <p:cNvSpPr txBox="1">
            <a:spLocks/>
          </p:cNvSpPr>
          <p:nvPr/>
        </p:nvSpPr>
        <p:spPr>
          <a:xfrm>
            <a:off x="3862940" y="1279047"/>
            <a:ext cx="6053831" cy="1160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4C42BB-061E-4D7D-9C8A-5659CB4A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86746">
            <a:off x="1137563" y="2954590"/>
            <a:ext cx="3264275" cy="222133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3BF6BE5-F296-4835-B18B-D0198767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395" y="3974611"/>
            <a:ext cx="1387384" cy="13873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C2CB077-28DD-4809-B1C9-95DC0174CBE8}"/>
              </a:ext>
            </a:extLst>
          </p:cNvPr>
          <p:cNvSpPr txBox="1"/>
          <p:nvPr/>
        </p:nvSpPr>
        <p:spPr>
          <a:xfrm>
            <a:off x="6424441" y="5605402"/>
            <a:ext cx="5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A4C9C9A-468B-4331-92D4-E8C717B203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5779" y="4047416"/>
            <a:ext cx="1122928" cy="144281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DF366A9-FD90-450D-8067-FE5673A206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3356" y="4065259"/>
            <a:ext cx="1122929" cy="15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8" y="670599"/>
            <a:ext cx="5506442" cy="12896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</a:t>
            </a:r>
            <a:r>
              <a:rPr lang="it-IT" dirty="0" err="1"/>
              <a:t>tried</a:t>
            </a:r>
            <a:r>
              <a:rPr lang="it-IT" dirty="0"/>
              <a:t> to keep things </a:t>
            </a:r>
            <a:r>
              <a:rPr lang="it-IT" b="1" dirty="0" err="1"/>
              <a:t>as</a:t>
            </a:r>
            <a:r>
              <a:rPr lang="it-IT" dirty="0"/>
              <a:t> </a:t>
            </a:r>
            <a:r>
              <a:rPr lang="it-IT" b="1" dirty="0" err="1"/>
              <a:t>simple</a:t>
            </a:r>
            <a:r>
              <a:rPr lang="it-IT" b="1" dirty="0"/>
              <a:t>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reasonably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dirty="0"/>
              <a:t>, so we </a:t>
            </a:r>
            <a:r>
              <a:rPr lang="it-IT" dirty="0" err="1"/>
              <a:t>decided</a:t>
            </a:r>
            <a:r>
              <a:rPr lang="it-IT" dirty="0"/>
              <a:t> to </a:t>
            </a:r>
            <a:r>
              <a:rPr lang="it-IT" dirty="0" err="1"/>
              <a:t>cut</a:t>
            </a:r>
            <a:r>
              <a:rPr lang="it-IT" dirty="0"/>
              <a:t> down </a:t>
            </a:r>
            <a:r>
              <a:rPr lang="it-IT" dirty="0" err="1"/>
              <a:t>all</a:t>
            </a:r>
            <a:r>
              <a:rPr lang="it-IT" dirty="0"/>
              <a:t> the software </a:t>
            </a:r>
            <a:r>
              <a:rPr lang="it-IT" dirty="0" err="1"/>
              <a:t>paraphernalia</a:t>
            </a:r>
            <a:r>
              <a:rPr lang="it-IT" dirty="0"/>
              <a:t> to </a:t>
            </a:r>
            <a:r>
              <a:rPr lang="it-IT" dirty="0" err="1"/>
              <a:t>only</a:t>
            </a:r>
            <a:r>
              <a:rPr lang="it-IT" dirty="0"/>
              <a:t> a single </a:t>
            </a:r>
            <a:r>
              <a:rPr lang="it-IT" dirty="0" err="1"/>
              <a:t>tool</a:t>
            </a:r>
            <a:r>
              <a:rPr lang="it-IT" dirty="0"/>
              <a:t>: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390618" y="3683593"/>
            <a:ext cx="5281947" cy="209848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Arduino IDE </a:t>
            </a:r>
            <a:r>
              <a:rPr lang="it-IT" dirty="0"/>
              <a:t>can be </a:t>
            </a:r>
            <a:r>
              <a:rPr lang="it-IT" dirty="0" err="1"/>
              <a:t>found</a:t>
            </a:r>
            <a:r>
              <a:rPr lang="it-IT" dirty="0"/>
              <a:t> on </a:t>
            </a:r>
          </a:p>
          <a:p>
            <a:pPr marL="0" indent="0" algn="just">
              <a:buNone/>
            </a:pPr>
            <a:r>
              <a:rPr lang="it-IT" dirty="0">
                <a:latin typeface="Consolas" panose="020B0609020204030204" pitchFamily="49" charset="0"/>
                <a:hlinkClick r:id="rId2"/>
              </a:rPr>
              <a:t>www.arduino.cc/en/main/software</a:t>
            </a:r>
            <a:endParaRPr lang="it-IT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it-IT" dirty="0" err="1"/>
              <a:t>pre-compiled</a:t>
            </a:r>
            <a:r>
              <a:rPr lang="it-IT" dirty="0"/>
              <a:t> for a </a:t>
            </a:r>
            <a:r>
              <a:rPr lang="it-IT" dirty="0" err="1"/>
              <a:t>variety</a:t>
            </a:r>
            <a:r>
              <a:rPr lang="it-IT" dirty="0"/>
              <a:t> of </a:t>
            </a:r>
            <a:r>
              <a:rPr lang="it-IT" dirty="0" err="1"/>
              <a:t>platforms</a:t>
            </a:r>
            <a:r>
              <a:rPr lang="it-IT" dirty="0"/>
              <a:t> and </a:t>
            </a:r>
            <a:r>
              <a:rPr lang="it-IT" dirty="0" err="1"/>
              <a:t>it’s</a:t>
            </a:r>
            <a:r>
              <a:rPr lang="it-IT" dirty="0"/>
              <a:t> the </a:t>
            </a:r>
            <a:r>
              <a:rPr lang="it-IT" dirty="0" err="1"/>
              <a:t>ideally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thing you need to start programming on the Arduino platform.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F40F9BA-B221-45A8-953A-9387A4D6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1" y="2358131"/>
            <a:ext cx="856417" cy="85677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B0D0F042-B85C-4D52-86C4-A18EC008DEB0}"/>
              </a:ext>
            </a:extLst>
          </p:cNvPr>
          <p:cNvSpPr txBox="1">
            <a:spLocks/>
          </p:cNvSpPr>
          <p:nvPr/>
        </p:nvSpPr>
        <p:spPr>
          <a:xfrm>
            <a:off x="1900929" y="2597132"/>
            <a:ext cx="2287790" cy="37137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The </a:t>
            </a:r>
            <a:r>
              <a:rPr lang="it-IT" b="1" dirty="0">
                <a:latin typeface="Consolas" panose="020B0609020204030204" pitchFamily="49" charset="0"/>
              </a:rPr>
              <a:t>Arduino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b="1" dirty="0">
                <a:latin typeface="Consolas" panose="020B0609020204030204" pitchFamily="49" charset="0"/>
              </a:rPr>
              <a:t>IDE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020B639-6537-4365-B386-47A48955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25" y="1266298"/>
            <a:ext cx="5726339" cy="42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407241" y="970227"/>
            <a:ext cx="5506442" cy="12896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You don’t </a:t>
            </a:r>
            <a:r>
              <a:rPr lang="it-IT" dirty="0" err="1"/>
              <a:t>even</a:t>
            </a:r>
            <a:r>
              <a:rPr lang="it-IT" dirty="0"/>
              <a:t> need to </a:t>
            </a:r>
            <a:r>
              <a:rPr lang="it-IT" dirty="0" err="1"/>
              <a:t>install</a:t>
            </a:r>
            <a:r>
              <a:rPr lang="it-IT" dirty="0"/>
              <a:t> it to start coding! </a:t>
            </a:r>
            <a:br>
              <a:rPr lang="it-IT" dirty="0"/>
            </a:br>
            <a:r>
              <a:rPr lang="it-IT" dirty="0"/>
              <a:t>You can use a web-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b="1" dirty="0">
                <a:latin typeface="Consolas" panose="020B0609020204030204" pitchFamily="49" charset="0"/>
              </a:rPr>
              <a:t>Arduino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b="1" dirty="0">
                <a:latin typeface="Consolas" panose="020B0609020204030204" pitchFamily="49" charset="0"/>
              </a:rPr>
              <a:t>Create! IDE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/>
              <a:t>available on the Arduino </a:t>
            </a:r>
            <a:r>
              <a:rPr lang="it-IT" dirty="0" err="1"/>
              <a:t>webpage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620783" y="3552198"/>
            <a:ext cx="5688759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atin typeface="Consolas" panose="020B0609020204030204" pitchFamily="49" charset="0"/>
              </a:rPr>
              <a:t>https://create.arduino.cc/editor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F40F9BA-B221-45A8-953A-9387A4D6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51" y="2358131"/>
            <a:ext cx="856417" cy="85677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B0D0F042-B85C-4D52-86C4-A18EC008DEB0}"/>
              </a:ext>
            </a:extLst>
          </p:cNvPr>
          <p:cNvSpPr txBox="1">
            <a:spLocks/>
          </p:cNvSpPr>
          <p:nvPr/>
        </p:nvSpPr>
        <p:spPr>
          <a:xfrm>
            <a:off x="1900929" y="2597132"/>
            <a:ext cx="2287790" cy="37137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>
                <a:latin typeface="Consolas" panose="020B0609020204030204" pitchFamily="49" charset="0"/>
              </a:rPr>
              <a:t>Arduino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b="1" dirty="0">
                <a:latin typeface="Consolas" panose="020B0609020204030204" pitchFamily="49" charset="0"/>
              </a:rPr>
              <a:t>Create!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9857D9C-6237-4E4F-9016-E66388AE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42" y="1062237"/>
            <a:ext cx="5688759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6290" y="1325935"/>
            <a:ext cx="6699892" cy="9792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Arduino can be </a:t>
            </a:r>
            <a:r>
              <a:rPr lang="it-IT" dirty="0" err="1"/>
              <a:t>programmed</a:t>
            </a:r>
            <a:r>
              <a:rPr lang="it-IT" dirty="0"/>
              <a:t> in a special </a:t>
            </a:r>
            <a:r>
              <a:rPr lang="it-IT" b="1" dirty="0"/>
              <a:t>C / C++ </a:t>
            </a:r>
            <a:r>
              <a:rPr lang="it-IT" b="1" dirty="0" err="1"/>
              <a:t>dialect</a:t>
            </a:r>
            <a:r>
              <a:rPr lang="it-IT" b="1" dirty="0"/>
              <a:t> </a:t>
            </a:r>
            <a:r>
              <a:rPr lang="it-IT" dirty="0"/>
              <a:t>that </a:t>
            </a:r>
            <a:r>
              <a:rPr lang="it-IT" dirty="0" err="1"/>
              <a:t>requires</a:t>
            </a:r>
            <a:r>
              <a:rPr lang="it-IT" dirty="0"/>
              <a:t> </a:t>
            </a:r>
            <a:r>
              <a:rPr lang="it-IT" dirty="0" err="1"/>
              <a:t>absolutely</a:t>
            </a:r>
            <a:r>
              <a:rPr lang="it-IT" dirty="0"/>
              <a:t> </a:t>
            </a:r>
            <a:r>
              <a:rPr lang="it-IT" b="1" dirty="0"/>
              <a:t>0 learning effort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programmed</a:t>
            </a:r>
            <a:r>
              <a:rPr lang="it-IT" dirty="0"/>
              <a:t> in C/C++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atin typeface="Consolas" panose="020B0609020204030204" pitchFamily="49" charset="0"/>
              </a:rPr>
              <a:t>https://www.arduino.cc/en/tutorial/sketch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Anatomy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and Arduino Sketch: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21BAE2-4F1E-4772-BF36-7EC4C6F6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26" y="1180188"/>
            <a:ext cx="4527784" cy="449762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C10C744-31FD-4B2E-9735-972684E053B7}"/>
              </a:ext>
            </a:extLst>
          </p:cNvPr>
          <p:cNvSpPr txBox="1">
            <a:spLocks/>
          </p:cNvSpPr>
          <p:nvPr/>
        </p:nvSpPr>
        <p:spPr>
          <a:xfrm>
            <a:off x="396289" y="2305164"/>
            <a:ext cx="6699893" cy="201857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matter</a:t>
            </a:r>
            <a:r>
              <a:rPr lang="it-IT" dirty="0"/>
              <a:t> of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time that you compile an </a:t>
            </a:r>
            <a:r>
              <a:rPr lang="it-IT" b="1" dirty="0"/>
              <a:t>Arduino Sketch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actually </a:t>
            </a:r>
            <a:r>
              <a:rPr lang="it-IT" dirty="0" err="1"/>
              <a:t>translated</a:t>
            </a:r>
            <a:r>
              <a:rPr lang="it-IT" dirty="0"/>
              <a:t> to C/C++ code and </a:t>
            </a:r>
            <a:r>
              <a:rPr lang="it-IT" dirty="0" err="1"/>
              <a:t>compiled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b="1" dirty="0"/>
              <a:t>AVR </a:t>
            </a:r>
            <a:r>
              <a:rPr lang="it-IT" dirty="0" err="1"/>
              <a:t>version</a:t>
            </a:r>
            <a:r>
              <a:rPr lang="it-IT" dirty="0"/>
              <a:t> of the </a:t>
            </a:r>
            <a:r>
              <a:rPr lang="it-IT" dirty="0">
                <a:latin typeface="Consolas" panose="020B0609020204030204" pitchFamily="49" charset="0"/>
              </a:rPr>
              <a:t>g++ </a:t>
            </a:r>
            <a:r>
              <a:rPr lang="it-IT" dirty="0" err="1"/>
              <a:t>compiler</a:t>
            </a:r>
            <a:r>
              <a:rPr lang="it-IT" dirty="0"/>
              <a:t> with the </a:t>
            </a:r>
            <a:r>
              <a:rPr lang="it-IT" dirty="0" err="1"/>
              <a:t>compiler</a:t>
            </a:r>
            <a:r>
              <a:rPr lang="it-IT" dirty="0"/>
              <a:t>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familiar</a:t>
            </a:r>
            <a:r>
              <a:rPr lang="it-IT" dirty="0"/>
              <a:t> with, called </a:t>
            </a:r>
            <a:r>
              <a:rPr lang="it-IT" b="1" dirty="0" err="1">
                <a:latin typeface="Consolas" panose="020B0609020204030204" pitchFamily="49" charset="0"/>
              </a:rPr>
              <a:t>avr</a:t>
            </a:r>
            <a:r>
              <a:rPr lang="it-IT" b="1" dirty="0">
                <a:latin typeface="Consolas" panose="020B0609020204030204" pitchFamily="49" charset="0"/>
              </a:rPr>
              <a:t>-g++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BF1A38-D146-48D5-9AD7-17CCE279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2" y="3611072"/>
            <a:ext cx="5583098" cy="19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1460105"/>
            <a:ext cx="6699892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Any</a:t>
            </a:r>
            <a:r>
              <a:rPr lang="it-IT" dirty="0"/>
              <a:t> sketch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: 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atin typeface="Consolas" panose="020B0609020204030204" pitchFamily="49" charset="0"/>
              </a:rPr>
              <a:t>https://www.arduino.cc/en/tutorial/sketch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Anatomy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and Arduino Sketch: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21BAE2-4F1E-4772-BF36-7EC4C6F6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26" y="1180188"/>
            <a:ext cx="4527784" cy="449762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6D39661-66F4-46CD-91C8-3FCC29036F1A}"/>
              </a:ext>
            </a:extLst>
          </p:cNvPr>
          <p:cNvSpPr txBox="1">
            <a:spLocks/>
          </p:cNvSpPr>
          <p:nvPr/>
        </p:nvSpPr>
        <p:spPr>
          <a:xfrm>
            <a:off x="396290" y="1958660"/>
            <a:ext cx="6699892" cy="22692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setup() </a:t>
            </a:r>
            <a:r>
              <a:rPr lang="it-IT" dirty="0" err="1"/>
              <a:t>function</a:t>
            </a:r>
            <a:r>
              <a:rPr lang="it-IT" dirty="0"/>
              <a:t>:</a:t>
            </a:r>
          </a:p>
          <a:p>
            <a:pPr lvl="1" algn="just"/>
            <a:r>
              <a:rPr lang="it-IT" dirty="0" err="1"/>
              <a:t>I’s</a:t>
            </a:r>
            <a:r>
              <a:rPr lang="it-IT" dirty="0"/>
              <a:t> the first part of the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it’s</a:t>
            </a:r>
            <a:r>
              <a:rPr lang="it-IT" dirty="0"/>
              <a:t> called </a:t>
            </a:r>
            <a:r>
              <a:rPr lang="it-IT" dirty="0" err="1"/>
              <a:t>only</a:t>
            </a:r>
            <a:r>
              <a:rPr lang="it-IT" dirty="0"/>
              <a:t> once </a:t>
            </a:r>
            <a:r>
              <a:rPr lang="it-IT" dirty="0" err="1"/>
              <a:t>when</a:t>
            </a:r>
            <a:r>
              <a:rPr lang="it-IT" dirty="0"/>
              <a:t> the Arduino </a:t>
            </a:r>
            <a:r>
              <a:rPr lang="it-IT" dirty="0" err="1"/>
              <a:t>wakes</a:t>
            </a:r>
            <a:r>
              <a:rPr lang="it-IT" dirty="0"/>
              <a:t> up.</a:t>
            </a:r>
          </a:p>
          <a:p>
            <a:pPr algn="just"/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loop() </a:t>
            </a:r>
            <a:r>
              <a:rPr lang="it-IT" dirty="0" err="1"/>
              <a:t>function</a:t>
            </a:r>
            <a:r>
              <a:rPr lang="it-IT" dirty="0"/>
              <a:t>:</a:t>
            </a:r>
          </a:p>
          <a:p>
            <a:pPr lvl="1" algn="just"/>
            <a:r>
              <a:rPr lang="it-IT" dirty="0" err="1"/>
              <a:t>as</a:t>
            </a:r>
            <a:r>
              <a:rPr lang="it-IT" dirty="0"/>
              <a:t> the name </a:t>
            </a:r>
            <a:r>
              <a:rPr lang="it-IT" dirty="0" err="1"/>
              <a:t>suggests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looped</a:t>
            </a:r>
            <a:r>
              <a:rPr lang="it-IT" dirty="0"/>
              <a:t> over and over </a:t>
            </a:r>
            <a:r>
              <a:rPr lang="it-IT" dirty="0" err="1"/>
              <a:t>until</a:t>
            </a:r>
            <a:r>
              <a:rPr lang="it-IT" dirty="0"/>
              <a:t> the </a:t>
            </a:r>
            <a:r>
              <a:rPr lang="en-US" dirty="0"/>
              <a:t>thermodynamic death of the universe</a:t>
            </a:r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A3A054F-E125-4B03-A8BA-867F4F9833E7}"/>
              </a:ext>
            </a:extLst>
          </p:cNvPr>
          <p:cNvSpPr txBox="1">
            <a:spLocks/>
          </p:cNvSpPr>
          <p:nvPr/>
        </p:nvSpPr>
        <p:spPr>
          <a:xfrm>
            <a:off x="390617" y="4449112"/>
            <a:ext cx="6699892" cy="132488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You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use </a:t>
            </a:r>
            <a:r>
              <a:rPr lang="it-IT" dirty="0">
                <a:latin typeface="Consolas" panose="020B0609020204030204" pitchFamily="49" charset="0"/>
              </a:rPr>
              <a:t>setup() </a:t>
            </a:r>
            <a:r>
              <a:rPr lang="it-IT" dirty="0"/>
              <a:t>for setting up </a:t>
            </a:r>
            <a:r>
              <a:rPr lang="it-IT" dirty="0" err="1"/>
              <a:t>all</a:t>
            </a:r>
            <a:r>
              <a:rPr lang="it-IT" dirty="0"/>
              <a:t> you need in </a:t>
            </a:r>
            <a:r>
              <a:rPr lang="it-IT" dirty="0" err="1"/>
              <a:t>terms</a:t>
            </a:r>
            <a:r>
              <a:rPr lang="it-IT" dirty="0"/>
              <a:t> of IO pin settings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the </a:t>
            </a:r>
            <a:r>
              <a:rPr lang="it-IT" i="1" dirty="0" err="1"/>
              <a:t>actual</a:t>
            </a:r>
            <a:r>
              <a:rPr lang="it-IT" dirty="0"/>
              <a:t> </a:t>
            </a:r>
            <a:r>
              <a:rPr lang="it-IT" dirty="0" err="1"/>
              <a:t>program</a:t>
            </a:r>
            <a:r>
              <a:rPr lang="it-IT" dirty="0"/>
              <a:t> in </a:t>
            </a:r>
            <a:r>
              <a:rPr lang="it-IT" dirty="0">
                <a:latin typeface="Consolas" panose="020B0609020204030204" pitchFamily="49" charset="0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404016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43163" y="2478538"/>
            <a:ext cx="6699892" cy="20795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You can </a:t>
            </a:r>
            <a:r>
              <a:rPr lang="it-IT" dirty="0" err="1"/>
              <a:t>also</a:t>
            </a:r>
            <a:r>
              <a:rPr lang="it-IT" dirty="0"/>
              <a:t> divide </a:t>
            </a:r>
            <a:r>
              <a:rPr lang="it-IT" dirty="0" err="1"/>
              <a:t>your</a:t>
            </a:r>
            <a:r>
              <a:rPr lang="it-IT" dirty="0"/>
              <a:t> code and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definitions</a:t>
            </a:r>
            <a:r>
              <a:rPr lang="it-IT" dirty="0"/>
              <a:t> in multiple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caring</a:t>
            </a:r>
            <a:r>
              <a:rPr lang="it-IT" dirty="0"/>
              <a:t> for linking </a:t>
            </a:r>
            <a:r>
              <a:rPr lang="it-IT" dirty="0" err="1"/>
              <a:t>as</a:t>
            </a:r>
            <a:r>
              <a:rPr lang="it-IT" dirty="0"/>
              <a:t> long </a:t>
            </a:r>
            <a:r>
              <a:rPr lang="it-IT" dirty="0" err="1"/>
              <a:t>as</a:t>
            </a:r>
            <a:r>
              <a:rPr lang="it-IT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sketch </a:t>
            </a:r>
            <a:r>
              <a:rPr lang="it-IT" dirty="0" err="1"/>
              <a:t>has</a:t>
            </a:r>
            <a:r>
              <a:rPr lang="it-IT" dirty="0"/>
              <a:t> the same name of the directory </a:t>
            </a:r>
            <a:r>
              <a:rPr lang="it-IT" dirty="0" err="1"/>
              <a:t>it’s</a:t>
            </a:r>
            <a:r>
              <a:rPr lang="it-IT" dirty="0"/>
              <a:t> in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The other </a:t>
            </a:r>
            <a:r>
              <a:rPr lang="it-IT" dirty="0" err="1"/>
              <a:t>files</a:t>
            </a:r>
            <a:r>
              <a:rPr lang="it-IT" dirty="0"/>
              <a:t> are in the same directory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atin typeface="Consolas" panose="020B0609020204030204" pitchFamily="49" charset="0"/>
              </a:rPr>
              <a:t>https://www.arduino.cc/en/tutorial/sketch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Anatomy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and Arduino Sketch: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21BAE2-4F1E-4772-BF36-7EC4C6F6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26" y="1180188"/>
            <a:ext cx="4527784" cy="44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1372497"/>
            <a:ext cx="5237905" cy="35226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file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extremely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: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18EAC4-7FB0-45B5-8ECF-B9A93A91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6" b="18717"/>
          <a:stretch/>
        </p:blipFill>
        <p:spPr>
          <a:xfrm>
            <a:off x="8155008" y="940240"/>
            <a:ext cx="3524090" cy="4981867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E00E219-4465-47A9-9029-6F3C55F5E690}"/>
              </a:ext>
            </a:extLst>
          </p:cNvPr>
          <p:cNvSpPr txBox="1">
            <a:spLocks/>
          </p:cNvSpPr>
          <p:nvPr/>
        </p:nvSpPr>
        <p:spPr>
          <a:xfrm>
            <a:off x="390617" y="1816067"/>
            <a:ext cx="5237905" cy="64788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Just some </a:t>
            </a:r>
            <a:r>
              <a:rPr lang="it-IT" dirty="0" err="1"/>
              <a:t>imports</a:t>
            </a:r>
            <a:r>
              <a:rPr lang="it-IT" dirty="0"/>
              <a:t> for </a:t>
            </a:r>
            <a:r>
              <a:rPr lang="it-IT" dirty="0" err="1">
                <a:latin typeface="Consolas" panose="020B0609020204030204" pitchFamily="49" charset="0"/>
              </a:rPr>
              <a:t>IRremote.h</a:t>
            </a:r>
            <a:r>
              <a:rPr lang="it-IT" dirty="0"/>
              <a:t>, </a:t>
            </a:r>
            <a:r>
              <a:rPr lang="it-IT" dirty="0" err="1">
                <a:latin typeface="Consolas" panose="020B0609020204030204" pitchFamily="49" charset="0"/>
              </a:rPr>
              <a:t>Servo.h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/>
              <a:t>and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file </a:t>
            </a:r>
            <a:r>
              <a:rPr lang="it-IT" dirty="0" err="1">
                <a:latin typeface="Consolas" panose="020B0609020204030204" pitchFamily="49" charset="0"/>
              </a:rPr>
              <a:t>conf.h</a:t>
            </a:r>
            <a:endParaRPr lang="it-IT" dirty="0">
              <a:latin typeface="Consolas" panose="020B0609020204030204" pitchFamily="49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4F8E03E-2FA6-4316-A31E-79A6117586A3}"/>
              </a:ext>
            </a:extLst>
          </p:cNvPr>
          <p:cNvCxnSpPr>
            <a:cxnSpLocks/>
          </p:cNvCxnSpPr>
          <p:nvPr/>
        </p:nvCxnSpPr>
        <p:spPr>
          <a:xfrm flipV="1">
            <a:off x="5812093" y="1921883"/>
            <a:ext cx="2342915" cy="135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0789418-1874-4F2C-9DF9-94AD405B5693}"/>
              </a:ext>
            </a:extLst>
          </p:cNvPr>
          <p:cNvSpPr txBox="1">
            <a:spLocks/>
          </p:cNvSpPr>
          <p:nvPr/>
        </p:nvSpPr>
        <p:spPr>
          <a:xfrm>
            <a:off x="390617" y="2555253"/>
            <a:ext cx="5237905" cy="87374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In the </a:t>
            </a:r>
            <a:r>
              <a:rPr lang="it-IT" dirty="0">
                <a:latin typeface="Consolas" panose="020B0609020204030204" pitchFamily="49" charset="0"/>
              </a:rPr>
              <a:t>setup() </a:t>
            </a:r>
            <a:r>
              <a:rPr lang="it-IT" dirty="0"/>
              <a:t>we call </a:t>
            </a:r>
            <a:r>
              <a:rPr lang="it-IT" dirty="0" err="1"/>
              <a:t>specific</a:t>
            </a:r>
            <a:r>
              <a:rPr lang="it-IT" dirty="0"/>
              <a:t> setup </a:t>
            </a:r>
            <a:r>
              <a:rPr lang="it-IT" dirty="0" err="1"/>
              <a:t>routines</a:t>
            </a:r>
            <a:r>
              <a:rPr lang="it-IT" dirty="0"/>
              <a:t>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written</a:t>
            </a:r>
            <a:r>
              <a:rPr lang="it-IT" dirty="0"/>
              <a:t> for </a:t>
            </a:r>
            <a:r>
              <a:rPr lang="it-IT" dirty="0" err="1"/>
              <a:t>everything</a:t>
            </a:r>
            <a:r>
              <a:rPr lang="it-IT" dirty="0"/>
              <a:t> we need and open </a:t>
            </a:r>
            <a:r>
              <a:rPr lang="it-IT" dirty="0" err="1"/>
              <a:t>two</a:t>
            </a:r>
            <a:r>
              <a:rPr lang="it-IT" dirty="0"/>
              <a:t> serial connections</a:t>
            </a:r>
            <a:endParaRPr lang="it-IT" dirty="0">
              <a:latin typeface="Consolas" panose="020B0609020204030204" pitchFamily="49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BC6E93C-3484-4572-BA84-B4FECB2C8C23}"/>
              </a:ext>
            </a:extLst>
          </p:cNvPr>
          <p:cNvCxnSpPr>
            <a:cxnSpLocks/>
          </p:cNvCxnSpPr>
          <p:nvPr/>
        </p:nvCxnSpPr>
        <p:spPr>
          <a:xfrm>
            <a:off x="5873717" y="2885892"/>
            <a:ext cx="2281291" cy="106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0A046B03-1FC6-49C6-A9DD-383DAC586FDA}"/>
              </a:ext>
            </a:extLst>
          </p:cNvPr>
          <p:cNvSpPr txBox="1">
            <a:spLocks/>
          </p:cNvSpPr>
          <p:nvPr/>
        </p:nvSpPr>
        <p:spPr>
          <a:xfrm>
            <a:off x="390616" y="3618517"/>
            <a:ext cx="5237905" cy="113964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One on TX0,RX0 for </a:t>
            </a:r>
            <a:r>
              <a:rPr lang="it-IT" dirty="0" err="1"/>
              <a:t>usb</a:t>
            </a:r>
            <a:r>
              <a:rPr lang="it-IT" dirty="0"/>
              <a:t> debugging</a:t>
            </a:r>
          </a:p>
          <a:p>
            <a:pPr algn="just"/>
            <a:r>
              <a:rPr lang="it-IT" dirty="0"/>
              <a:t>One on TX1, RX1 for communication with the ESP8266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8CBED0-CF2B-4919-9B1B-4DC7B1252CDF}"/>
              </a:ext>
            </a:extLst>
          </p:cNvPr>
          <p:cNvCxnSpPr>
            <a:cxnSpLocks/>
          </p:cNvCxnSpPr>
          <p:nvPr/>
        </p:nvCxnSpPr>
        <p:spPr>
          <a:xfrm>
            <a:off x="5422835" y="3826414"/>
            <a:ext cx="2856044" cy="1443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66D6824-79DC-43A1-9504-AD5766F4E5B3}"/>
              </a:ext>
            </a:extLst>
          </p:cNvPr>
          <p:cNvCxnSpPr>
            <a:cxnSpLocks/>
          </p:cNvCxnSpPr>
          <p:nvPr/>
        </p:nvCxnSpPr>
        <p:spPr>
          <a:xfrm flipV="1">
            <a:off x="5628521" y="4168186"/>
            <a:ext cx="2650358" cy="1857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7" y="1372497"/>
            <a:ext cx="5237905" cy="4291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loop() </a:t>
            </a:r>
            <a:r>
              <a:rPr lang="it-IT" dirty="0" err="1"/>
              <a:t>calls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: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18EAC4-7FB0-45B5-8ECF-B9A93A91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6" b="18717"/>
          <a:stretch/>
        </p:blipFill>
        <p:spPr>
          <a:xfrm>
            <a:off x="8155008" y="940240"/>
            <a:ext cx="3524090" cy="4981867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4F8E03E-2FA6-4316-A31E-79A6117586A3}"/>
              </a:ext>
            </a:extLst>
          </p:cNvPr>
          <p:cNvCxnSpPr>
            <a:cxnSpLocks/>
          </p:cNvCxnSpPr>
          <p:nvPr/>
        </p:nvCxnSpPr>
        <p:spPr>
          <a:xfrm>
            <a:off x="5692877" y="2241755"/>
            <a:ext cx="2617839" cy="2743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390616" y="1801655"/>
            <a:ext cx="5237905" cy="17748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one for </a:t>
            </a:r>
            <a:r>
              <a:rPr lang="it-IT" dirty="0" err="1"/>
              <a:t>receiving</a:t>
            </a:r>
            <a:r>
              <a:rPr lang="it-IT" dirty="0"/>
              <a:t> the </a:t>
            </a:r>
            <a:r>
              <a:rPr lang="it-IT" dirty="0" err="1"/>
              <a:t>commands</a:t>
            </a:r>
            <a:endParaRPr lang="it-IT" dirty="0"/>
          </a:p>
          <a:p>
            <a:pPr lvl="1" algn="just"/>
            <a:r>
              <a:rPr lang="it-IT" dirty="0" err="1"/>
              <a:t>Either</a:t>
            </a:r>
            <a:r>
              <a:rPr lang="it-IT" dirty="0"/>
              <a:t> from Serial (from the ESP8266) or from the IR receiver.</a:t>
            </a:r>
          </a:p>
          <a:p>
            <a:pPr algn="just"/>
            <a:r>
              <a:rPr lang="it-IT" dirty="0"/>
              <a:t>one for the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driving</a:t>
            </a:r>
            <a:endParaRPr lang="it-IT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D830005-C434-442C-AF28-6C576721ECC7}"/>
              </a:ext>
            </a:extLst>
          </p:cNvPr>
          <p:cNvCxnSpPr>
            <a:cxnSpLocks/>
          </p:cNvCxnSpPr>
          <p:nvPr/>
        </p:nvCxnSpPr>
        <p:spPr>
          <a:xfrm>
            <a:off x="3625628" y="3140649"/>
            <a:ext cx="4685088" cy="20139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8806557A-019C-4BFB-A4FF-66DCE1B2BCA6}"/>
              </a:ext>
            </a:extLst>
          </p:cNvPr>
          <p:cNvSpPr txBox="1">
            <a:spLocks/>
          </p:cNvSpPr>
          <p:nvPr/>
        </p:nvSpPr>
        <p:spPr>
          <a:xfrm>
            <a:off x="509647" y="4932460"/>
            <a:ext cx="5237905" cy="4291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Let’s</a:t>
            </a:r>
            <a:r>
              <a:rPr lang="it-IT" dirty="0"/>
              <a:t> take a look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configuration</a:t>
            </a:r>
            <a:r>
              <a:rPr lang="it-IT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6200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390618" y="2456504"/>
            <a:ext cx="5237905" cy="4291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>
                <a:latin typeface="Consolas" panose="020B0609020204030204" pitchFamily="49" charset="0"/>
              </a:rPr>
              <a:t>loop() </a:t>
            </a:r>
            <a:r>
              <a:rPr lang="it-IT" dirty="0" err="1"/>
              <a:t>calls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: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18EAC4-7FB0-45B5-8ECF-B9A93A91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6" b="18717"/>
          <a:stretch/>
        </p:blipFill>
        <p:spPr>
          <a:xfrm>
            <a:off x="8155008" y="940240"/>
            <a:ext cx="3524090" cy="4981867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4F8E03E-2FA6-4316-A31E-79A6117586A3}"/>
              </a:ext>
            </a:extLst>
          </p:cNvPr>
          <p:cNvCxnSpPr>
            <a:cxnSpLocks/>
          </p:cNvCxnSpPr>
          <p:nvPr/>
        </p:nvCxnSpPr>
        <p:spPr>
          <a:xfrm>
            <a:off x="5206181" y="2637829"/>
            <a:ext cx="3104535" cy="2347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390617" y="2885662"/>
            <a:ext cx="5237905" cy="17748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one for </a:t>
            </a:r>
            <a:r>
              <a:rPr lang="it-IT" dirty="0" err="1"/>
              <a:t>receiving</a:t>
            </a:r>
            <a:r>
              <a:rPr lang="it-IT" dirty="0"/>
              <a:t> the </a:t>
            </a:r>
            <a:r>
              <a:rPr lang="it-IT" dirty="0" err="1"/>
              <a:t>commands</a:t>
            </a:r>
            <a:endParaRPr lang="it-IT" dirty="0"/>
          </a:p>
          <a:p>
            <a:pPr lvl="1" algn="just"/>
            <a:r>
              <a:rPr lang="it-IT" dirty="0" err="1"/>
              <a:t>Either</a:t>
            </a:r>
            <a:r>
              <a:rPr lang="it-IT" dirty="0"/>
              <a:t> from Serial (from the ESP8266) or from the IR receiver.</a:t>
            </a:r>
          </a:p>
          <a:p>
            <a:pPr algn="just"/>
            <a:r>
              <a:rPr lang="it-IT" dirty="0"/>
              <a:t>one for the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driving</a:t>
            </a:r>
            <a:endParaRPr lang="it-IT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D830005-C434-442C-AF28-6C576721ECC7}"/>
              </a:ext>
            </a:extLst>
          </p:cNvPr>
          <p:cNvCxnSpPr>
            <a:cxnSpLocks/>
          </p:cNvCxnSpPr>
          <p:nvPr/>
        </p:nvCxnSpPr>
        <p:spPr>
          <a:xfrm>
            <a:off x="3723968" y="4269658"/>
            <a:ext cx="4586748" cy="884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4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5" y="1551695"/>
            <a:ext cx="5237905" cy="19189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Just </a:t>
            </a:r>
            <a:r>
              <a:rPr lang="it-IT" dirty="0" err="1"/>
              <a:t>overvieweing</a:t>
            </a:r>
            <a:r>
              <a:rPr lang="it-IT" dirty="0"/>
              <a:t> a </a:t>
            </a:r>
            <a:r>
              <a:rPr lang="it-IT" dirty="0" err="1"/>
              <a:t>couple</a:t>
            </a:r>
            <a:r>
              <a:rPr lang="it-IT" dirty="0"/>
              <a:t> of things in the code, we can </a:t>
            </a:r>
            <a:r>
              <a:rPr lang="it-IT" dirty="0" err="1"/>
              <a:t>see</a:t>
            </a:r>
            <a:r>
              <a:rPr lang="it-IT" dirty="0"/>
              <a:t> that </a:t>
            </a:r>
            <a:r>
              <a:rPr lang="it-IT" dirty="0">
                <a:latin typeface="Consolas" panose="020B0609020204030204" pitchFamily="49" charset="0"/>
              </a:rPr>
              <a:t>the </a:t>
            </a:r>
            <a:r>
              <a:rPr lang="it-IT" dirty="0" err="1">
                <a:latin typeface="Consolas" panose="020B0609020204030204" pitchFamily="49" charset="0"/>
              </a:rPr>
              <a:t>init_xyz</a:t>
            </a:r>
            <a:r>
              <a:rPr lang="it-IT" dirty="0">
                <a:latin typeface="Consolas" panose="020B0609020204030204" pitchFamily="49" charset="0"/>
              </a:rPr>
              <a:t>() </a:t>
            </a:r>
            <a:r>
              <a:rPr lang="it-IT" dirty="0"/>
              <a:t>we called in the </a:t>
            </a:r>
            <a:r>
              <a:rPr lang="it-IT" dirty="0">
                <a:latin typeface="Consolas" panose="020B0609020204030204" pitchFamily="49" charset="0"/>
              </a:rPr>
              <a:t>setup() </a:t>
            </a:r>
            <a:r>
              <a:rPr lang="it-IT" dirty="0"/>
              <a:t>look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other: we use the </a:t>
            </a:r>
            <a:r>
              <a:rPr lang="it-IT" b="1" dirty="0" err="1">
                <a:latin typeface="Consolas" panose="020B0609020204030204" pitchFamily="49" charset="0"/>
              </a:rPr>
              <a:t>pinMode</a:t>
            </a:r>
            <a:r>
              <a:rPr lang="it-IT" b="1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command</a:t>
            </a:r>
            <a:r>
              <a:rPr lang="it-IT" dirty="0"/>
              <a:t> to set some </a:t>
            </a:r>
            <a:r>
              <a:rPr lang="it-IT" dirty="0" err="1"/>
              <a:t>specific</a:t>
            </a:r>
            <a:r>
              <a:rPr lang="it-IT" dirty="0"/>
              <a:t> GPIO </a:t>
            </a:r>
            <a:r>
              <a:rPr lang="it-IT" dirty="0" err="1"/>
              <a:t>pins</a:t>
            </a:r>
            <a:r>
              <a:rPr lang="it-IT" dirty="0"/>
              <a:t> (</a:t>
            </a:r>
            <a:r>
              <a:rPr lang="it-IT" dirty="0" err="1"/>
              <a:t>described</a:t>
            </a:r>
            <a:r>
              <a:rPr lang="it-IT" dirty="0"/>
              <a:t> in the </a:t>
            </a:r>
            <a:r>
              <a:rPr lang="it-IT" dirty="0" err="1"/>
              <a:t>conf.h</a:t>
            </a:r>
            <a:r>
              <a:rPr lang="it-IT" dirty="0"/>
              <a:t>) to act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latin typeface="Consolas" panose="020B0609020204030204" pitchFamily="49" charset="0"/>
              </a:rPr>
              <a:t>INPUT</a:t>
            </a:r>
            <a:r>
              <a:rPr lang="it-IT" dirty="0"/>
              <a:t> or </a:t>
            </a:r>
            <a:r>
              <a:rPr lang="it-IT" dirty="0">
                <a:latin typeface="Consolas" panose="020B0609020204030204" pitchFamily="49" charset="0"/>
              </a:rPr>
              <a:t>OUTPUT.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509645" y="3531477"/>
            <a:ext cx="5237905" cy="147273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Other </a:t>
            </a:r>
            <a:r>
              <a:rPr lang="it-IT" dirty="0" err="1"/>
              <a:t>functions</a:t>
            </a:r>
            <a:r>
              <a:rPr lang="it-IT" dirty="0"/>
              <a:t> use the </a:t>
            </a:r>
            <a:r>
              <a:rPr lang="it-IT" dirty="0" err="1"/>
              <a:t>previously</a:t>
            </a:r>
            <a:r>
              <a:rPr lang="it-IT" dirty="0"/>
              <a:t> set </a:t>
            </a:r>
            <a:r>
              <a:rPr lang="it-IT" dirty="0" err="1"/>
              <a:t>pins</a:t>
            </a:r>
            <a:r>
              <a:rPr lang="it-IT" dirty="0"/>
              <a:t> to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(</a:t>
            </a:r>
            <a:r>
              <a:rPr lang="it-IT" b="1" dirty="0">
                <a:latin typeface="Consolas" panose="020B0609020204030204" pitchFamily="49" charset="0"/>
              </a:rPr>
              <a:t>HIGH/LOW</a:t>
            </a:r>
            <a:r>
              <a:rPr lang="it-IT" dirty="0"/>
              <a:t>) (5V/0V) with </a:t>
            </a:r>
            <a:r>
              <a:rPr lang="it-IT" dirty="0" err="1"/>
              <a:t>functions</a:t>
            </a:r>
            <a:r>
              <a:rPr lang="it-IT" dirty="0"/>
              <a:t> like </a:t>
            </a:r>
            <a:r>
              <a:rPr lang="it-IT" b="1" dirty="0" err="1">
                <a:latin typeface="Consolas" panose="020B0609020204030204" pitchFamily="49" charset="0"/>
              </a:rPr>
              <a:t>digitalWrite</a:t>
            </a:r>
            <a:r>
              <a:rPr lang="it-IT" b="1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that’s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a state of a GPIO pin </a:t>
            </a:r>
            <a:r>
              <a:rPr lang="it-IT" dirty="0" err="1"/>
              <a:t>when</a:t>
            </a:r>
            <a:r>
              <a:rPr lang="it-IT" dirty="0"/>
              <a:t> set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latin typeface="Consolas" panose="020B0609020204030204" pitchFamily="49" charset="0"/>
              </a:rPr>
              <a:t>OUTPUT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D830005-C434-442C-AF28-6C576721ECC7}"/>
              </a:ext>
            </a:extLst>
          </p:cNvPr>
          <p:cNvCxnSpPr>
            <a:cxnSpLocks/>
          </p:cNvCxnSpPr>
          <p:nvPr/>
        </p:nvCxnSpPr>
        <p:spPr>
          <a:xfrm>
            <a:off x="6667500" y="2899512"/>
            <a:ext cx="1069975" cy="487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6E1A7DC0-7BE2-4C34-A7F0-5C51D985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05529"/>
            <a:ext cx="4526616" cy="29958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6F8FE4-000B-4118-A562-83F726100B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315" y="3470684"/>
            <a:ext cx="4025613" cy="22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FC3193-80A2-4A54-AF80-4F3D885D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527320" y="2267723"/>
            <a:ext cx="1375303" cy="13753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2x 18650 Li-ion cells</a:t>
            </a:r>
          </a:p>
          <a:p>
            <a:pPr lvl="1"/>
            <a:r>
              <a:rPr lang="it-IT"/>
              <a:t>3.6V each (actually almost 4V when fully charged)</a:t>
            </a:r>
          </a:p>
          <a:p>
            <a:pPr lvl="1"/>
            <a:r>
              <a:rPr lang="it-IT" b="1">
                <a:solidFill>
                  <a:srgbClr val="C00000"/>
                </a:solidFill>
              </a:rPr>
              <a:t>!!Faulty battery socket can make them</a:t>
            </a:r>
            <a:br>
              <a:rPr lang="it-IT" b="1">
                <a:solidFill>
                  <a:srgbClr val="C00000"/>
                </a:solidFill>
              </a:rPr>
            </a:br>
            <a:r>
              <a:rPr lang="it-IT" b="1">
                <a:solidFill>
                  <a:srgbClr val="C00000"/>
                </a:solidFill>
              </a:rPr>
              <a:t>catch fire!!</a:t>
            </a:r>
          </a:p>
          <a:p>
            <a:pPr lvl="2"/>
            <a:r>
              <a:rPr lang="it-IT"/>
              <a:t>But as long as you’re careful it should be ok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FD88A6-AF0A-4A6E-847C-764F4B53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13926" r="16433" b="7980"/>
          <a:stretch/>
        </p:blipFill>
        <p:spPr>
          <a:xfrm>
            <a:off x="7506950" y="3057402"/>
            <a:ext cx="1161207" cy="30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5" y="1551695"/>
            <a:ext cx="5237905" cy="130897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Sometimes</a:t>
            </a:r>
            <a:r>
              <a:rPr lang="it-IT" dirty="0"/>
              <a:t> we </a:t>
            </a:r>
            <a:r>
              <a:rPr lang="it-IT" dirty="0" err="1"/>
              <a:t>may</a:t>
            </a:r>
            <a:r>
              <a:rPr lang="it-IT" dirty="0"/>
              <a:t> need to output an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0V and 5V, </a:t>
            </a:r>
            <a:r>
              <a:rPr lang="it-IT" dirty="0" err="1"/>
              <a:t>that’s</a:t>
            </a:r>
            <a:r>
              <a:rPr lang="it-IT" dirty="0"/>
              <a:t> the case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encode</a:t>
            </a:r>
            <a:r>
              <a:rPr lang="it-IT" dirty="0"/>
              <a:t> a speed for the car,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it </a:t>
            </a:r>
            <a:r>
              <a:rPr lang="it-IT" dirty="0" err="1"/>
              <a:t>done</a:t>
            </a:r>
            <a:r>
              <a:rPr lang="it-IT" dirty="0"/>
              <a:t>?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59522" y="5734266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AF48B8C-DBD7-43D9-A64D-A832D6EEF085}"/>
              </a:ext>
            </a:extLst>
          </p:cNvPr>
          <p:cNvSpPr txBox="1">
            <a:spLocks/>
          </p:cNvSpPr>
          <p:nvPr/>
        </p:nvSpPr>
        <p:spPr>
          <a:xfrm>
            <a:off x="509644" y="2860670"/>
            <a:ext cx="5237905" cy="23209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can </a:t>
            </a:r>
            <a:r>
              <a:rPr lang="it-IT" dirty="0" err="1"/>
              <a:t>reproduce</a:t>
            </a:r>
            <a:r>
              <a:rPr lang="it-IT" dirty="0"/>
              <a:t> an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0 and 5V by </a:t>
            </a:r>
            <a:r>
              <a:rPr lang="it-IT" dirty="0" err="1"/>
              <a:t>rapidly</a:t>
            </a:r>
            <a:r>
              <a:rPr lang="it-IT" dirty="0"/>
              <a:t> switching a </a:t>
            </a:r>
            <a:r>
              <a:rPr lang="it-IT" dirty="0" err="1"/>
              <a:t>digital</a:t>
            </a:r>
            <a:r>
              <a:rPr lang="it-IT" dirty="0"/>
              <a:t> pin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observing</a:t>
            </a:r>
            <a:r>
              <a:rPr lang="it-IT" dirty="0"/>
              <a:t> a time average: by changing the duty </a:t>
            </a:r>
            <a:r>
              <a:rPr lang="it-IT" dirty="0" err="1"/>
              <a:t>cycle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fast switching signal i.e. the ratio </a:t>
            </a:r>
            <a:r>
              <a:rPr lang="it-IT" dirty="0" err="1"/>
              <a:t>between</a:t>
            </a:r>
            <a:r>
              <a:rPr lang="it-IT" dirty="0"/>
              <a:t> the time the </a:t>
            </a:r>
            <a:r>
              <a:rPr lang="it-IT" dirty="0" err="1"/>
              <a:t>signal’s</a:t>
            </a:r>
            <a:r>
              <a:rPr lang="it-IT" dirty="0"/>
              <a:t> HIGH and the time the </a:t>
            </a:r>
            <a:r>
              <a:rPr lang="it-IT" dirty="0" err="1"/>
              <a:t>signal’s</a:t>
            </a:r>
            <a:r>
              <a:rPr lang="it-IT" dirty="0"/>
              <a:t> LOW we can </a:t>
            </a:r>
            <a:r>
              <a:rPr lang="it-IT" dirty="0" err="1"/>
              <a:t>reproduce</a:t>
            </a:r>
            <a:r>
              <a:rPr lang="it-IT" dirty="0"/>
              <a:t> an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voltage</a:t>
            </a:r>
            <a:r>
              <a:rPr lang="it-IT" dirty="0"/>
              <a:t>.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0573CF50-070E-4FE4-905C-24E6191B5B9B}"/>
              </a:ext>
            </a:extLst>
          </p:cNvPr>
          <p:cNvSpPr txBox="1">
            <a:spLocks/>
          </p:cNvSpPr>
          <p:nvPr/>
        </p:nvSpPr>
        <p:spPr>
          <a:xfrm>
            <a:off x="509643" y="5139128"/>
            <a:ext cx="5840357" cy="59513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This</a:t>
            </a:r>
            <a:r>
              <a:rPr lang="it-IT" dirty="0"/>
              <a:t> technique </a:t>
            </a:r>
            <a:r>
              <a:rPr lang="it-IT" dirty="0" err="1"/>
              <a:t>is</a:t>
            </a:r>
            <a:r>
              <a:rPr lang="it-IT" dirty="0"/>
              <a:t> called </a:t>
            </a:r>
            <a:r>
              <a:rPr lang="it-IT" b="1" dirty="0" err="1"/>
              <a:t>Pulse</a:t>
            </a:r>
            <a:r>
              <a:rPr lang="it-IT" b="1" dirty="0"/>
              <a:t> </a:t>
            </a:r>
            <a:r>
              <a:rPr lang="it-IT" b="1" dirty="0" err="1"/>
              <a:t>Width</a:t>
            </a:r>
            <a:r>
              <a:rPr lang="it-IT" b="1" dirty="0"/>
              <a:t> </a:t>
            </a:r>
            <a:r>
              <a:rPr lang="it-IT" b="1" dirty="0" err="1"/>
              <a:t>Modulation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2E693A-8B0E-4D8A-9C9B-1B28F8C6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0" y="1343025"/>
            <a:ext cx="38100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4" y="1383935"/>
            <a:ext cx="5237905" cy="153019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can </a:t>
            </a:r>
            <a:r>
              <a:rPr lang="it-IT" dirty="0" err="1"/>
              <a:t>theoretically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PWM routine but that </a:t>
            </a:r>
            <a:r>
              <a:rPr lang="it-IT" dirty="0" err="1"/>
              <a:t>has</a:t>
            </a:r>
            <a:r>
              <a:rPr lang="it-IT" dirty="0"/>
              <a:t> a big </a:t>
            </a:r>
            <a:r>
              <a:rPr lang="it-IT" dirty="0" err="1"/>
              <a:t>disadvantage</a:t>
            </a:r>
            <a:r>
              <a:rPr lang="it-IT" b="1" dirty="0"/>
              <a:t>: the output signal </a:t>
            </a:r>
            <a:r>
              <a:rPr lang="it-IT" b="1" dirty="0" err="1"/>
              <a:t>depends</a:t>
            </a:r>
            <a:r>
              <a:rPr lang="it-IT" b="1" dirty="0"/>
              <a:t> on </a:t>
            </a:r>
            <a:r>
              <a:rPr lang="it-IT" b="1" dirty="0" err="1"/>
              <a:t>what</a:t>
            </a:r>
            <a:r>
              <a:rPr lang="it-IT" b="1" dirty="0"/>
              <a:t> the processor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doing</a:t>
            </a:r>
            <a:r>
              <a:rPr lang="it-IT" b="1" dirty="0"/>
              <a:t> </a:t>
            </a:r>
            <a:r>
              <a:rPr lang="it-IT" dirty="0"/>
              <a:t>and we </a:t>
            </a:r>
            <a:r>
              <a:rPr lang="it-IT" dirty="0" err="1"/>
              <a:t>can’t</a:t>
            </a:r>
            <a:r>
              <a:rPr lang="it-IT" dirty="0"/>
              <a:t> focus on other operations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the PWM signal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569034" y="4684011"/>
            <a:ext cx="5237905" cy="57620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can indicate the duty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0 and 255</a:t>
            </a:r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EC96F0-1CB8-452E-8C0C-05B5997E3D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063" y="4004885"/>
            <a:ext cx="5581421" cy="1614404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9AF48B8C-DBD7-43D9-A64D-A832D6EEF085}"/>
              </a:ext>
            </a:extLst>
          </p:cNvPr>
          <p:cNvSpPr txBox="1">
            <a:spLocks/>
          </p:cNvSpPr>
          <p:nvPr/>
        </p:nvSpPr>
        <p:spPr>
          <a:xfrm>
            <a:off x="509644" y="3290336"/>
            <a:ext cx="5237905" cy="130897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To </a:t>
            </a:r>
            <a:r>
              <a:rPr lang="it-IT" dirty="0" err="1"/>
              <a:t>overcome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, Arduino </a:t>
            </a:r>
            <a:r>
              <a:rPr lang="it-IT" dirty="0" err="1"/>
              <a:t>has</a:t>
            </a:r>
            <a:r>
              <a:rPr lang="it-IT" dirty="0"/>
              <a:t> some PWM-enabled </a:t>
            </a:r>
            <a:r>
              <a:rPr lang="it-IT" dirty="0" err="1"/>
              <a:t>pins</a:t>
            </a:r>
            <a:r>
              <a:rPr lang="it-IT" dirty="0"/>
              <a:t> that can be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b="1" dirty="0" err="1">
                <a:latin typeface="Consolas" panose="020B0609020204030204" pitchFamily="49" charset="0"/>
              </a:rPr>
              <a:t>analogWrite</a:t>
            </a:r>
            <a:r>
              <a:rPr lang="it-IT" b="1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consuming</a:t>
            </a:r>
            <a:r>
              <a:rPr lang="it-IT" dirty="0"/>
              <a:t> </a:t>
            </a:r>
            <a:r>
              <a:rPr lang="it-IT" dirty="0" err="1"/>
              <a:t>precious</a:t>
            </a:r>
            <a:r>
              <a:rPr lang="it-IT" dirty="0"/>
              <a:t> controller </a:t>
            </a:r>
            <a:r>
              <a:rPr lang="it-IT" dirty="0" err="1"/>
              <a:t>cycles</a:t>
            </a:r>
            <a:r>
              <a:rPr lang="it-IT" dirty="0"/>
              <a:t>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7C238F2-B3D7-4283-86EA-BEB1153E2A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CF1F1"/>
              </a:clrFrom>
              <a:clrTo>
                <a:srgbClr val="EC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33943"/>
            <a:ext cx="6000750" cy="24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4" y="1383935"/>
            <a:ext cx="5237905" cy="19815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guide step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delays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we </a:t>
            </a:r>
            <a:r>
              <a:rPr lang="it-IT" dirty="0" err="1"/>
              <a:t>can’t</a:t>
            </a:r>
            <a:r>
              <a:rPr lang="it-IT" dirty="0"/>
              <a:t> </a:t>
            </a:r>
            <a:r>
              <a:rPr lang="it-IT" dirty="0" err="1"/>
              <a:t>afford</a:t>
            </a:r>
            <a:r>
              <a:rPr lang="it-IT" dirty="0"/>
              <a:t> to </a:t>
            </a:r>
            <a:r>
              <a:rPr lang="it-IT" dirty="0" err="1"/>
              <a:t>leave</a:t>
            </a:r>
            <a:r>
              <a:rPr lang="it-IT" dirty="0"/>
              <a:t> the controller </a:t>
            </a:r>
            <a:r>
              <a:rPr lang="it-IT" dirty="0" err="1"/>
              <a:t>idle</a:t>
            </a:r>
            <a:r>
              <a:rPr lang="it-IT" dirty="0"/>
              <a:t> a long </a:t>
            </a:r>
            <a:r>
              <a:rPr lang="it-IT" dirty="0" err="1"/>
              <a:t>period</a:t>
            </a:r>
            <a:r>
              <a:rPr lang="it-IT" dirty="0"/>
              <a:t> of time </a:t>
            </a:r>
            <a:r>
              <a:rPr lang="it-IT" dirty="0" err="1"/>
              <a:t>if</a:t>
            </a:r>
            <a:r>
              <a:rPr lang="it-IT" dirty="0"/>
              <a:t> we </a:t>
            </a:r>
            <a:r>
              <a:rPr lang="it-IT" dirty="0" err="1"/>
              <a:t>want</a:t>
            </a:r>
            <a:r>
              <a:rPr lang="it-IT" dirty="0"/>
              <a:t> it to be </a:t>
            </a:r>
            <a:r>
              <a:rPr lang="it-IT" dirty="0" err="1"/>
              <a:t>reasonally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: the </a:t>
            </a:r>
            <a:r>
              <a:rPr lang="it-IT" dirty="0" err="1"/>
              <a:t>longest</a:t>
            </a:r>
            <a:r>
              <a:rPr lang="it-IT" dirty="0"/>
              <a:t> </a:t>
            </a:r>
            <a:r>
              <a:rPr lang="it-IT" dirty="0" err="1"/>
              <a:t>routines</a:t>
            </a:r>
            <a:r>
              <a:rPr lang="it-IT" dirty="0"/>
              <a:t> have to be implemented </a:t>
            </a:r>
            <a:r>
              <a:rPr lang="it-IT" dirty="0" err="1"/>
              <a:t>using</a:t>
            </a:r>
            <a:r>
              <a:rPr lang="it-IT" dirty="0"/>
              <a:t> a time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that’s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>
                <a:latin typeface="Consolas" panose="020B0609020204030204" pitchFamily="49" charset="0"/>
              </a:rPr>
              <a:t>millis</a:t>
            </a:r>
            <a:r>
              <a:rPr lang="it-IT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509642" y="4514627"/>
            <a:ext cx="5237905" cy="57620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can use it to start </a:t>
            </a:r>
            <a:r>
              <a:rPr lang="it-IT" dirty="0" err="1"/>
              <a:t>timers</a:t>
            </a:r>
            <a:r>
              <a:rPr lang="it-IT" dirty="0"/>
              <a:t> and to control the duration of a </a:t>
            </a:r>
            <a:r>
              <a:rPr lang="it-IT" dirty="0" err="1"/>
              <a:t>certain</a:t>
            </a:r>
            <a:r>
              <a:rPr lang="it-IT" dirty="0"/>
              <a:t> operation.</a:t>
            </a:r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A1654A-661D-4E37-B6E4-52578566D4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3704" y="1281196"/>
            <a:ext cx="5960079" cy="4260697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290DD04-4131-43F4-BF61-5499AD65303A}"/>
              </a:ext>
            </a:extLst>
          </p:cNvPr>
          <p:cNvSpPr txBox="1">
            <a:spLocks/>
          </p:cNvSpPr>
          <p:nvPr/>
        </p:nvSpPr>
        <p:spPr>
          <a:xfrm>
            <a:off x="509643" y="3468239"/>
            <a:ext cx="5237905" cy="91326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>
                <a:latin typeface="Consolas" panose="020B0609020204030204" pitchFamily="49" charset="0"/>
              </a:rPr>
              <a:t>millis</a:t>
            </a:r>
            <a:r>
              <a:rPr lang="it-IT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returns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milliseconds</a:t>
            </a:r>
            <a:r>
              <a:rPr lang="it-IT" dirty="0"/>
              <a:t> that have </a:t>
            </a:r>
            <a:r>
              <a:rPr lang="it-IT" dirty="0" err="1"/>
              <a:t>passed</a:t>
            </a:r>
            <a:r>
              <a:rPr lang="it-IT" dirty="0"/>
              <a:t> from the </a:t>
            </a:r>
            <a:r>
              <a:rPr lang="it-IT" dirty="0" err="1"/>
              <a:t>controller’s</a:t>
            </a:r>
            <a:r>
              <a:rPr lang="it-IT" dirty="0"/>
              <a:t> </a:t>
            </a:r>
            <a:r>
              <a:rPr lang="it-IT" dirty="0" err="1"/>
              <a:t>bootup</a:t>
            </a:r>
            <a:r>
              <a:rPr lang="it-IT" dirty="0"/>
              <a:t>.</a:t>
            </a:r>
            <a:endParaRPr lang="it-IT" dirty="0">
              <a:latin typeface="Consolas" panose="020B0609020204030204" pitchFamily="49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323F271-0713-40EA-8673-BE03E91F5614}"/>
              </a:ext>
            </a:extLst>
          </p:cNvPr>
          <p:cNvCxnSpPr>
            <a:cxnSpLocks/>
          </p:cNvCxnSpPr>
          <p:nvPr/>
        </p:nvCxnSpPr>
        <p:spPr>
          <a:xfrm>
            <a:off x="5683250" y="3053327"/>
            <a:ext cx="1174750" cy="12519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0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1C2D3BA-FB9B-41BE-BFA2-D2B79FE4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506" y="1555701"/>
            <a:ext cx="5541877" cy="3944016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4" y="1383936"/>
            <a:ext cx="5237905" cy="150011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 err="1"/>
              <a:t>automatic</a:t>
            </a:r>
            <a:r>
              <a:rPr lang="it-IT" dirty="0"/>
              <a:t> mode </a:t>
            </a:r>
            <a:r>
              <a:rPr lang="it-IT" dirty="0" err="1"/>
              <a:t>implements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logics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perceived</a:t>
            </a:r>
            <a:r>
              <a:rPr lang="it-IT" dirty="0"/>
              <a:t> </a:t>
            </a:r>
            <a:r>
              <a:rPr lang="it-IT" dirty="0" err="1"/>
              <a:t>distances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car and </a:t>
            </a:r>
            <a:r>
              <a:rPr lang="it-IT" dirty="0" err="1"/>
              <a:t>surrounding</a:t>
            </a:r>
            <a:r>
              <a:rPr lang="it-IT" dirty="0"/>
              <a:t> objects: </a:t>
            </a:r>
            <a:r>
              <a:rPr lang="it-IT" dirty="0" err="1"/>
              <a:t>these</a:t>
            </a:r>
            <a:r>
              <a:rPr lang="it-IT" dirty="0"/>
              <a:t> are </a:t>
            </a:r>
            <a:r>
              <a:rPr lang="it-IT" dirty="0" err="1"/>
              <a:t>measured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b="1" dirty="0"/>
              <a:t>HSR04</a:t>
            </a:r>
            <a:r>
              <a:rPr lang="it-IT" dirty="0"/>
              <a:t> </a:t>
            </a:r>
            <a:r>
              <a:rPr lang="it-IT" b="1" dirty="0" err="1"/>
              <a:t>module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127EB2ED-E505-431D-9D68-D5ECCBB621FE}"/>
              </a:ext>
            </a:extLst>
          </p:cNvPr>
          <p:cNvSpPr txBox="1">
            <a:spLocks/>
          </p:cNvSpPr>
          <p:nvPr/>
        </p:nvSpPr>
        <p:spPr>
          <a:xfrm>
            <a:off x="509641" y="4212258"/>
            <a:ext cx="5237905" cy="122864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an </a:t>
            </a:r>
            <a:r>
              <a:rPr lang="it-IT" dirty="0" err="1"/>
              <a:t>echo</a:t>
            </a:r>
            <a:r>
              <a:rPr lang="it-IT" dirty="0"/>
              <a:t>, the HSR04 </a:t>
            </a:r>
            <a:r>
              <a:rPr lang="it-IT" dirty="0" err="1"/>
              <a:t>sends</a:t>
            </a:r>
            <a:r>
              <a:rPr lang="it-IT" dirty="0"/>
              <a:t> an HIGH signal </a:t>
            </a:r>
            <a:r>
              <a:rPr lang="it-IT" dirty="0" err="1"/>
              <a:t>whose</a:t>
            </a:r>
            <a:r>
              <a:rPr lang="it-IT" dirty="0"/>
              <a:t> duration </a:t>
            </a:r>
            <a:r>
              <a:rPr lang="it-IT" dirty="0" err="1"/>
              <a:t>is</a:t>
            </a:r>
            <a:r>
              <a:rPr lang="it-IT" dirty="0"/>
              <a:t> the same </a:t>
            </a:r>
            <a:r>
              <a:rPr lang="it-IT" dirty="0" err="1"/>
              <a:t>as</a:t>
            </a:r>
            <a:r>
              <a:rPr lang="it-IT" dirty="0"/>
              <a:t> the time </a:t>
            </a:r>
            <a:r>
              <a:rPr lang="it-IT" dirty="0" err="1"/>
              <a:t>between</a:t>
            </a:r>
            <a:r>
              <a:rPr lang="it-IT" dirty="0"/>
              <a:t> the signal start and the </a:t>
            </a:r>
            <a:r>
              <a:rPr lang="it-IT" dirty="0" err="1"/>
              <a:t>echo</a:t>
            </a:r>
            <a:r>
              <a:rPr lang="it-IT" dirty="0"/>
              <a:t> </a:t>
            </a:r>
            <a:r>
              <a:rPr lang="it-IT" dirty="0" err="1"/>
              <a:t>receiving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290DD04-4131-43F4-BF61-5499AD65303A}"/>
              </a:ext>
            </a:extLst>
          </p:cNvPr>
          <p:cNvSpPr txBox="1">
            <a:spLocks/>
          </p:cNvSpPr>
          <p:nvPr/>
        </p:nvSpPr>
        <p:spPr>
          <a:xfrm>
            <a:off x="509642" y="2972369"/>
            <a:ext cx="5237905" cy="132658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written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routine to drive the </a:t>
            </a:r>
            <a:r>
              <a:rPr lang="it-IT" dirty="0" err="1"/>
              <a:t>module</a:t>
            </a:r>
            <a:r>
              <a:rPr lang="it-IT" dirty="0"/>
              <a:t>: we first </a:t>
            </a:r>
            <a:r>
              <a:rPr lang="it-IT" dirty="0" err="1"/>
              <a:t>tell</a:t>
            </a:r>
            <a:r>
              <a:rPr lang="it-IT" dirty="0"/>
              <a:t> the HSR04 to </a:t>
            </a:r>
            <a:r>
              <a:rPr lang="it-IT" dirty="0" err="1"/>
              <a:t>send</a:t>
            </a:r>
            <a:r>
              <a:rPr lang="it-IT" dirty="0"/>
              <a:t> a signal on the </a:t>
            </a:r>
            <a:r>
              <a:rPr lang="it-IT" dirty="0" err="1"/>
              <a:t>transducer</a:t>
            </a:r>
            <a:r>
              <a:rPr lang="it-IT" dirty="0"/>
              <a:t> with a </a:t>
            </a:r>
            <a:r>
              <a:rPr lang="it-IT" dirty="0" err="1"/>
              <a:t>digitalWrite</a:t>
            </a:r>
            <a:r>
              <a:rPr lang="it-IT" dirty="0"/>
              <a:t>() for 15 </a:t>
            </a:r>
            <a:r>
              <a:rPr lang="it-IT" dirty="0" err="1"/>
              <a:t>ms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for an </a:t>
            </a:r>
            <a:r>
              <a:rPr lang="it-IT" dirty="0" err="1"/>
              <a:t>echo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6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1C2D3BA-FB9B-41BE-BFA2-D2B79FE4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506" y="1555701"/>
            <a:ext cx="5541877" cy="3944016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12902" y="2332632"/>
            <a:ext cx="5237905" cy="181391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We can measure the length of a </a:t>
            </a:r>
            <a:r>
              <a:rPr lang="it-IT" dirty="0" err="1"/>
              <a:t>pulse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b="1" dirty="0" err="1">
                <a:latin typeface="Consolas" panose="020B0609020204030204" pitchFamily="49" charset="0"/>
              </a:rPr>
              <a:t>pulseIn</a:t>
            </a:r>
            <a:r>
              <a:rPr lang="it-IT" b="1" dirty="0">
                <a:latin typeface="Consolas" panose="020B0609020204030204" pitchFamily="49" charset="0"/>
              </a:rPr>
              <a:t>()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set on HIGH it </a:t>
            </a:r>
            <a:r>
              <a:rPr lang="it-IT" dirty="0" err="1"/>
              <a:t>waits</a:t>
            </a:r>
            <a:r>
              <a:rPr lang="it-IT" dirty="0"/>
              <a:t> for the </a:t>
            </a:r>
            <a:r>
              <a:rPr lang="it-IT" dirty="0" err="1"/>
              <a:t>argument</a:t>
            </a:r>
            <a:r>
              <a:rPr lang="it-IT" dirty="0"/>
              <a:t> pin to switch from LOW to HIGH and, </a:t>
            </a:r>
            <a:r>
              <a:rPr lang="it-IT" dirty="0" err="1"/>
              <a:t>waits</a:t>
            </a:r>
            <a:r>
              <a:rPr lang="it-IT" dirty="0"/>
              <a:t> for it to return to LOW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the HIGH time duration.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781B3A8-20EE-4DE2-91AF-393A7A4FAFED}"/>
              </a:ext>
            </a:extLst>
          </p:cNvPr>
          <p:cNvCxnSpPr>
            <a:cxnSpLocks/>
          </p:cNvCxnSpPr>
          <p:nvPr/>
        </p:nvCxnSpPr>
        <p:spPr>
          <a:xfrm>
            <a:off x="5747552" y="3816350"/>
            <a:ext cx="935823" cy="7164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8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03C8FB64-7ECB-4503-BAD6-120E369B1DD3}"/>
              </a:ext>
            </a:extLst>
          </p:cNvPr>
          <p:cNvSpPr txBox="1">
            <a:spLocks/>
          </p:cNvSpPr>
          <p:nvPr/>
        </p:nvSpPr>
        <p:spPr>
          <a:xfrm>
            <a:off x="5747552" y="177553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Software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807CBFF-0959-41AB-B032-8A6EA94AD8BE}"/>
              </a:ext>
            </a:extLst>
          </p:cNvPr>
          <p:cNvSpPr txBox="1">
            <a:spLocks/>
          </p:cNvSpPr>
          <p:nvPr/>
        </p:nvSpPr>
        <p:spPr>
          <a:xfrm>
            <a:off x="509646" y="1713791"/>
            <a:ext cx="5237905" cy="10611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 err="1"/>
              <a:t>rest</a:t>
            </a:r>
            <a:r>
              <a:rPr lang="it-IT" dirty="0"/>
              <a:t> of the Arduino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self </a:t>
            </a:r>
            <a:r>
              <a:rPr lang="it-IT" dirty="0" err="1"/>
              <a:t>explanatory</a:t>
            </a:r>
            <a:r>
              <a:rPr lang="it-IT" dirty="0"/>
              <a:t> and </a:t>
            </a:r>
            <a:r>
              <a:rPr lang="it-IT" dirty="0" err="1"/>
              <a:t>going</a:t>
            </a:r>
            <a:r>
              <a:rPr lang="it-IT" dirty="0"/>
              <a:t> in detail </a:t>
            </a:r>
            <a:r>
              <a:rPr lang="it-IT" dirty="0" err="1"/>
              <a:t>would</a:t>
            </a:r>
            <a:r>
              <a:rPr lang="it-IT" dirty="0"/>
              <a:t> take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time. 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2F04DC6-D7F8-45DC-8DCD-CE16603ED915}"/>
              </a:ext>
            </a:extLst>
          </p:cNvPr>
          <p:cNvSpPr txBox="1">
            <a:spLocks/>
          </p:cNvSpPr>
          <p:nvPr/>
        </p:nvSpPr>
        <p:spPr>
          <a:xfrm>
            <a:off x="512902" y="5675020"/>
            <a:ext cx="6225453" cy="49417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50498C-9BD4-4A51-96AB-1EDD14B0FD08}"/>
              </a:ext>
            </a:extLst>
          </p:cNvPr>
          <p:cNvSpPr txBox="1">
            <a:spLocks/>
          </p:cNvSpPr>
          <p:nvPr/>
        </p:nvSpPr>
        <p:spPr>
          <a:xfrm>
            <a:off x="390617" y="880218"/>
            <a:ext cx="4366495" cy="40097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Arduino Sketch: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AB96830-3411-4711-A7FA-BDF31874B2A4}"/>
              </a:ext>
            </a:extLst>
          </p:cNvPr>
          <p:cNvSpPr txBox="1">
            <a:spLocks/>
          </p:cNvSpPr>
          <p:nvPr/>
        </p:nvSpPr>
        <p:spPr>
          <a:xfrm>
            <a:off x="509647" y="4793541"/>
            <a:ext cx="5237905" cy="25471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but that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exercise to the </a:t>
            </a:r>
            <a:r>
              <a:rPr lang="it-IT" dirty="0" err="1"/>
              <a:t>reader</a:t>
            </a:r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3711341-43C9-4F3D-9513-87052EDFF6F4}"/>
              </a:ext>
            </a:extLst>
          </p:cNvPr>
          <p:cNvSpPr txBox="1">
            <a:spLocks/>
          </p:cNvSpPr>
          <p:nvPr/>
        </p:nvSpPr>
        <p:spPr>
          <a:xfrm>
            <a:off x="509645" y="2717979"/>
            <a:ext cx="5237905" cy="180957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You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check the ESP8266 code that </a:t>
            </a:r>
            <a:r>
              <a:rPr lang="it-IT" dirty="0" err="1"/>
              <a:t>basically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an HTML page with some interactive </a:t>
            </a:r>
            <a:r>
              <a:rPr lang="it-IT" dirty="0" err="1"/>
              <a:t>buttons</a:t>
            </a:r>
            <a:r>
              <a:rPr lang="it-IT" dirty="0"/>
              <a:t>, </a:t>
            </a:r>
            <a:r>
              <a:rPr lang="it-IT" dirty="0" err="1"/>
              <a:t>detects</a:t>
            </a:r>
            <a:r>
              <a:rPr lang="it-IT" dirty="0"/>
              <a:t>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presses</a:t>
            </a:r>
            <a:r>
              <a:rPr lang="it-IT" dirty="0"/>
              <a:t> and </a:t>
            </a:r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to serial </a:t>
            </a:r>
            <a:r>
              <a:rPr lang="it-IT" dirty="0" err="1"/>
              <a:t>depending</a:t>
            </a:r>
            <a:r>
              <a:rPr lang="it-IT" dirty="0"/>
              <a:t> on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85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04248" y="0"/>
            <a:ext cx="9601200" cy="1142385"/>
          </a:xfrm>
        </p:spPr>
        <p:txBody>
          <a:bodyPr rtlCol="0"/>
          <a:lstStyle/>
          <a:p>
            <a:pPr algn="r" rtl="0"/>
            <a:r>
              <a:rPr lang="it-IT" dirty="0" err="1"/>
              <a:t>Concluding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slides: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9474105-0BAD-4AF9-8218-4FA017DFCF41}"/>
              </a:ext>
            </a:extLst>
          </p:cNvPr>
          <p:cNvSpPr txBox="1">
            <a:spLocks/>
          </p:cNvSpPr>
          <p:nvPr/>
        </p:nvSpPr>
        <p:spPr>
          <a:xfrm>
            <a:off x="286552" y="960438"/>
            <a:ext cx="6053831" cy="70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it-IT" sz="28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have we </a:t>
            </a:r>
            <a:r>
              <a:rPr lang="it-IT" sz="28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learned</a:t>
            </a:r>
            <a:r>
              <a:rPr lang="it-IT" sz="28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from </a:t>
            </a:r>
            <a:r>
              <a:rPr lang="it-IT" sz="28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</a:t>
            </a:r>
            <a:r>
              <a:rPr lang="it-IT" sz="28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8C0FB-3699-4EA4-88D8-513A1FA36B53}"/>
              </a:ext>
            </a:extLst>
          </p:cNvPr>
          <p:cNvSpPr txBox="1"/>
          <p:nvPr/>
        </p:nvSpPr>
        <p:spPr>
          <a:xfrm>
            <a:off x="381000" y="1779687"/>
            <a:ext cx="81470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Making something actually work can be </a:t>
            </a:r>
            <a:r>
              <a:rPr lang="it-IT" dirty="0" err="1"/>
              <a:t>rewarding</a:t>
            </a:r>
            <a:endParaRPr lang="it-IT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It’s</a:t>
            </a:r>
            <a:r>
              <a:rPr lang="it-IT" dirty="0"/>
              <a:t> more </a:t>
            </a:r>
            <a:r>
              <a:rPr lang="it-IT" dirty="0" err="1"/>
              <a:t>rewarding</a:t>
            </a:r>
            <a:r>
              <a:rPr lang="it-IT" dirty="0"/>
              <a:t> </a:t>
            </a:r>
            <a:r>
              <a:rPr lang="it-IT" b="1" dirty="0" err="1"/>
              <a:t>when</a:t>
            </a:r>
            <a:r>
              <a:rPr lang="it-IT" b="1" dirty="0"/>
              <a:t> it </a:t>
            </a:r>
            <a:r>
              <a:rPr lang="it-IT" b="1" dirty="0" err="1"/>
              <a:t>doesn’t</a:t>
            </a:r>
            <a:r>
              <a:rPr lang="it-IT" b="1" dirty="0"/>
              <a:t> catch </a:t>
            </a:r>
            <a:r>
              <a:rPr lang="it-IT" b="1" dirty="0" err="1"/>
              <a:t>fire</a:t>
            </a:r>
            <a:endParaRPr lang="it-IT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You </a:t>
            </a:r>
            <a:r>
              <a:rPr lang="it-IT" dirty="0" err="1"/>
              <a:t>shouldn’t</a:t>
            </a:r>
            <a:r>
              <a:rPr lang="it-IT" dirty="0"/>
              <a:t> </a:t>
            </a:r>
            <a:r>
              <a:rPr lang="it-IT" dirty="0" err="1"/>
              <a:t>buy</a:t>
            </a:r>
            <a:r>
              <a:rPr lang="it-IT" dirty="0"/>
              <a:t> the </a:t>
            </a:r>
            <a:r>
              <a:rPr lang="it-IT" dirty="0" err="1"/>
              <a:t>cheapest</a:t>
            </a:r>
            <a:r>
              <a:rPr lang="it-IT" dirty="0"/>
              <a:t> part </a:t>
            </a:r>
            <a:r>
              <a:rPr lang="it-IT" dirty="0" err="1"/>
              <a:t>if</a:t>
            </a:r>
            <a:r>
              <a:rPr lang="it-IT" dirty="0"/>
              <a:t> you </a:t>
            </a:r>
            <a:r>
              <a:rPr lang="it-IT" dirty="0" err="1"/>
              <a:t>want</a:t>
            </a:r>
            <a:r>
              <a:rPr lang="it-IT" dirty="0"/>
              <a:t> to finish you projects on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err="1"/>
              <a:t>Documentation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everything</a:t>
            </a:r>
            <a:r>
              <a:rPr lang="it-IT" dirty="0"/>
              <a:t>: </a:t>
            </a:r>
            <a:r>
              <a:rPr lang="it-IT" dirty="0" err="1"/>
              <a:t>if</a:t>
            </a:r>
            <a:r>
              <a:rPr lang="it-IT" dirty="0"/>
              <a:t> you don’t know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you’re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you </a:t>
            </a:r>
            <a:r>
              <a:rPr lang="it-IT" dirty="0" err="1"/>
              <a:t>should</a:t>
            </a:r>
            <a:r>
              <a:rPr lang="it-IT" dirty="0"/>
              <a:t> always go for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documented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err="1"/>
              <a:t>Buy</a:t>
            </a:r>
            <a:r>
              <a:rPr lang="it-IT" b="1" dirty="0"/>
              <a:t> the </a:t>
            </a:r>
            <a:r>
              <a:rPr lang="it-IT" b="1" dirty="0" err="1"/>
              <a:t>cheapest</a:t>
            </a:r>
            <a:r>
              <a:rPr lang="it-IT" b="1" dirty="0"/>
              <a:t> </a:t>
            </a:r>
            <a:r>
              <a:rPr lang="it-IT" b="1" dirty="0" err="1"/>
              <a:t>parts</a:t>
            </a:r>
            <a:r>
              <a:rPr lang="it-IT" b="1" dirty="0"/>
              <a:t> </a:t>
            </a:r>
            <a:r>
              <a:rPr lang="it-IT" dirty="0" err="1"/>
              <a:t>if</a:t>
            </a:r>
            <a:r>
              <a:rPr lang="it-IT" dirty="0"/>
              <a:t> you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something in the </a:t>
            </a:r>
            <a:r>
              <a:rPr lang="it-IT" dirty="0" err="1"/>
              <a:t>process</a:t>
            </a:r>
            <a:endParaRPr lang="it-IT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but you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investing</a:t>
            </a:r>
            <a:r>
              <a:rPr lang="it-IT" dirty="0"/>
              <a:t> in a </a:t>
            </a:r>
            <a:r>
              <a:rPr lang="it-IT" dirty="0" err="1"/>
              <a:t>Chinese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you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disgraced</a:t>
            </a:r>
            <a:r>
              <a:rPr lang="it-IT" dirty="0"/>
              <a:t> path.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Look online </a:t>
            </a:r>
            <a:r>
              <a:rPr lang="it-IT" dirty="0" err="1"/>
              <a:t>when</a:t>
            </a:r>
            <a:r>
              <a:rPr lang="it-IT" dirty="0"/>
              <a:t> you have a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someone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it </a:t>
            </a:r>
            <a:r>
              <a:rPr lang="it-IT" dirty="0" err="1"/>
              <a:t>before</a:t>
            </a:r>
            <a:r>
              <a:rPr lang="it-IT" dirty="0"/>
              <a:t> you.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err="1"/>
              <a:t>It’s</a:t>
            </a:r>
            <a:r>
              <a:rPr lang="it-IT" b="1" dirty="0"/>
              <a:t> ok to be cheap/</a:t>
            </a:r>
            <a:r>
              <a:rPr lang="it-IT" b="1" dirty="0" err="1"/>
              <a:t>lazy</a:t>
            </a:r>
            <a:r>
              <a:rPr lang="it-IT" dirty="0"/>
              <a:t>: </a:t>
            </a:r>
            <a:r>
              <a:rPr lang="it-IT" dirty="0" err="1"/>
              <a:t>justifying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bad</a:t>
            </a:r>
            <a:r>
              <a:rPr lang="it-IT" dirty="0"/>
              <a:t> </a:t>
            </a:r>
            <a:r>
              <a:rPr lang="it-IT" dirty="0" err="1"/>
              <a:t>habits</a:t>
            </a:r>
            <a:r>
              <a:rPr lang="it-IT" dirty="0"/>
              <a:t> can </a:t>
            </a:r>
            <a:r>
              <a:rPr lang="it-IT" dirty="0" err="1"/>
              <a:t>lead</a:t>
            </a:r>
            <a:r>
              <a:rPr lang="it-IT" dirty="0"/>
              <a:t> you to some new knowledge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Don’t short power </a:t>
            </a:r>
            <a:r>
              <a:rPr lang="it-IT" b="1" dirty="0" err="1"/>
              <a:t>rails</a:t>
            </a:r>
            <a:r>
              <a:rPr lang="it-IT" b="1" dirty="0"/>
              <a:t> a week </a:t>
            </a:r>
            <a:r>
              <a:rPr lang="it-IT" b="1" dirty="0" err="1"/>
              <a:t>before</a:t>
            </a:r>
            <a:r>
              <a:rPr lang="it-IT" b="1" dirty="0"/>
              <a:t> Christmas</a:t>
            </a:r>
            <a:r>
              <a:rPr lang="it-IT" dirty="0"/>
              <a:t>: replacements for you </a:t>
            </a:r>
            <a:r>
              <a:rPr lang="it-IT" dirty="0" err="1"/>
              <a:t>fried</a:t>
            </a:r>
            <a:r>
              <a:rPr lang="it-IT" dirty="0"/>
              <a:t> </a:t>
            </a:r>
            <a:r>
              <a:rPr lang="it-IT" dirty="0" err="1"/>
              <a:t>controllers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take </a:t>
            </a:r>
            <a:r>
              <a:rPr lang="it-IT" dirty="0" err="1"/>
              <a:t>forever</a:t>
            </a:r>
            <a:r>
              <a:rPr lang="it-IT" dirty="0"/>
              <a:t> to </a:t>
            </a:r>
            <a:r>
              <a:rPr lang="it-IT" dirty="0" err="1"/>
              <a:t>arrive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1A0212-45C3-443A-B37C-E404D6A5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0" y="4758353"/>
            <a:ext cx="9601200" cy="1142385"/>
          </a:xfrm>
        </p:spPr>
        <p:txBody>
          <a:bodyPr>
            <a:normAutofit/>
          </a:bodyPr>
          <a:lstStyle/>
          <a:p>
            <a:pPr algn="r"/>
            <a:r>
              <a:rPr lang="it-IT" sz="4800" dirty="0"/>
              <a:t>Thanks for </a:t>
            </a:r>
            <a:r>
              <a:rPr lang="it-IT" sz="4800" dirty="0" err="1"/>
              <a:t>your</a:t>
            </a:r>
            <a:r>
              <a:rPr lang="it-IT" sz="4800" dirty="0"/>
              <a:t> </a:t>
            </a:r>
            <a:r>
              <a:rPr lang="it-IT" sz="4800" dirty="0" err="1"/>
              <a:t>attention</a:t>
            </a:r>
            <a:r>
              <a:rPr lang="it-IT" sz="4800" dirty="0"/>
              <a:t>!</a:t>
            </a:r>
            <a:endParaRPr lang="en-US"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B6945A-6393-4FA9-92A8-BF47CC6F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8610" y="209061"/>
            <a:ext cx="1387384" cy="13873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3F8967-CD68-455D-B0F7-1ED46D74B96D}"/>
              </a:ext>
            </a:extLst>
          </p:cNvPr>
          <p:cNvSpPr txBox="1"/>
          <p:nvPr/>
        </p:nvSpPr>
        <p:spPr>
          <a:xfrm>
            <a:off x="6754656" y="1839852"/>
            <a:ext cx="5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https://github.com/filippocastelli/uolli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EB7DBD1-F35F-4F85-886C-0AA13D70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5994" y="281866"/>
            <a:ext cx="1122928" cy="14428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BFF1C31-3985-4763-97E4-2719E2D5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3571" y="299709"/>
            <a:ext cx="1122929" cy="15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0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Voltage meter:</a:t>
            </a:r>
          </a:p>
          <a:p>
            <a:pPr lvl="1"/>
            <a:r>
              <a:rPr lang="it-IT"/>
              <a:t>Small</a:t>
            </a:r>
          </a:p>
          <a:p>
            <a:pPr lvl="1"/>
            <a:r>
              <a:rPr lang="it-IT"/>
              <a:t>Not very accurate but it’s used only for battery charge status estimation</a:t>
            </a:r>
          </a:p>
          <a:p>
            <a:pPr lvl="1"/>
            <a:endParaRPr lang="it-IT"/>
          </a:p>
          <a:p>
            <a:pPr lvl="1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9A2D4C-4ED3-4054-A9E1-D62B0CB9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682" y="2863934"/>
            <a:ext cx="2661726" cy="27726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227908" y="2573467"/>
            <a:ext cx="1149531" cy="11495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1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ESP-13 shield</a:t>
            </a:r>
          </a:p>
          <a:p>
            <a:pPr lvl="1"/>
            <a:r>
              <a:rPr lang="it-IT"/>
              <a:t>Carries an ESP-WROOM-02 module based on ESP8266</a:t>
            </a:r>
          </a:p>
          <a:p>
            <a:pPr lvl="1"/>
            <a:r>
              <a:rPr lang="it-IT"/>
              <a:t>Not mounted as a shield (going to see why soon)</a:t>
            </a:r>
          </a:p>
          <a:p>
            <a:pPr lvl="1"/>
            <a:r>
              <a:rPr lang="it-IT"/>
              <a:t>Cheap compared to other ESP8266  shields</a:t>
            </a:r>
          </a:p>
          <a:p>
            <a:pPr lvl="2"/>
            <a:r>
              <a:rPr lang="it-IT"/>
              <a:t>Turns out there’s a reason for that</a:t>
            </a:r>
          </a:p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288F78C-9D9B-4E35-94C5-DB3E56CE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0133" y="1973367"/>
            <a:ext cx="4415972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DEBD93C-CA61-4AE1-B325-239100769882}"/>
              </a:ext>
            </a:extLst>
          </p:cNvPr>
          <p:cNvSpPr txBox="1">
            <a:spLocks/>
          </p:cNvSpPr>
          <p:nvPr/>
        </p:nvSpPr>
        <p:spPr>
          <a:xfrm>
            <a:off x="4889004" y="1095437"/>
            <a:ext cx="6397101" cy="196196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5X IR proximity sensing modules</a:t>
            </a:r>
          </a:p>
          <a:p>
            <a:pPr lvl="1"/>
            <a:r>
              <a:rPr lang="it-IT"/>
              <a:t>Contains an LML393 comparator by ON Semiconductor coupled with a TRT5000 sensor by Vishay</a:t>
            </a:r>
          </a:p>
          <a:p>
            <a:pPr lvl="1"/>
            <a:r>
              <a:rPr lang="it-IT"/>
              <a:t>Functioning explained later</a:t>
            </a:r>
          </a:p>
          <a:p>
            <a:pPr lvl="1"/>
            <a:r>
              <a:rPr lang="it-IT"/>
              <a:t>Used to let the car follow a black line on the terrain</a:t>
            </a:r>
          </a:p>
          <a:p>
            <a:pPr lvl="1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2DA371-3660-4652-A76B-3D4C3078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176" y="2651263"/>
            <a:ext cx="3996170" cy="343098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13C18E8-18E4-47BD-9F15-AB87DDA25171}"/>
              </a:ext>
            </a:extLst>
          </p:cNvPr>
          <p:cNvSpPr/>
          <p:nvPr/>
        </p:nvSpPr>
        <p:spPr>
          <a:xfrm>
            <a:off x="3076399" y="34253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B18C97AA-5432-480E-87A4-DA0AA9032672}"/>
              </a:ext>
            </a:extLst>
          </p:cNvPr>
          <p:cNvSpPr/>
          <p:nvPr/>
        </p:nvSpPr>
        <p:spPr>
          <a:xfrm>
            <a:off x="2661236" y="3577701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103755" y="3585122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A4C4636-EE5E-4593-9876-D0193D2303EA}"/>
              </a:ext>
            </a:extLst>
          </p:cNvPr>
          <p:cNvSpPr/>
          <p:nvPr/>
        </p:nvSpPr>
        <p:spPr>
          <a:xfrm>
            <a:off x="3423409" y="3290679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5626BA-ED74-4E66-AF8D-C309B954DC65}"/>
              </a:ext>
            </a:extLst>
          </p:cNvPr>
          <p:cNvSpPr/>
          <p:nvPr/>
        </p:nvSpPr>
        <p:spPr>
          <a:xfrm>
            <a:off x="3738675" y="3102768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B1E42074-3EEB-429C-B2C5-B4FCAC41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4" y="296131"/>
            <a:ext cx="5628442" cy="710141"/>
          </a:xfrm>
        </p:spPr>
        <p:txBody>
          <a:bodyPr rtlCol="0"/>
          <a:lstStyle/>
          <a:p>
            <a:pPr rtl="0"/>
            <a:r>
              <a:rPr lang="it-IT"/>
              <a:t>Components: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869F7106-4E46-4759-93E9-3306613BE885}"/>
              </a:ext>
            </a:extLst>
          </p:cNvPr>
          <p:cNvSpPr/>
          <p:nvPr/>
        </p:nvSpPr>
        <p:spPr>
          <a:xfrm>
            <a:off x="2843349" y="845897"/>
            <a:ext cx="723824" cy="72382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E04F5F-DCCD-47FC-AA47-379EDAC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" y="420580"/>
            <a:ext cx="4136439" cy="55152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22CA73-A0B0-451E-91A3-F8E1793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8" y="426899"/>
            <a:ext cx="4131700" cy="5508933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FBCDBB24-09E0-43C9-98C4-17A76D9A387D}"/>
              </a:ext>
            </a:extLst>
          </p:cNvPr>
          <p:cNvSpPr/>
          <p:nvPr/>
        </p:nvSpPr>
        <p:spPr>
          <a:xfrm>
            <a:off x="1930654" y="2913851"/>
            <a:ext cx="1825390" cy="18253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DA0EE0-95F0-46A7-9B19-047D3C5E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9" y="414260"/>
            <a:ext cx="4141178" cy="5521571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B42674AA-07D4-4637-968F-4449D4BC6431}"/>
              </a:ext>
            </a:extLst>
          </p:cNvPr>
          <p:cNvSpPr/>
          <p:nvPr/>
        </p:nvSpPr>
        <p:spPr>
          <a:xfrm>
            <a:off x="2248500" y="2431024"/>
            <a:ext cx="674748" cy="6747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53F9AF-B120-40EA-B817-9D69675B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861" y="2431024"/>
            <a:ext cx="3521471" cy="352147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07617AD-48C8-4415-974B-F76727A57342}"/>
              </a:ext>
            </a:extLst>
          </p:cNvPr>
          <p:cNvSpPr txBox="1">
            <a:spLocks/>
          </p:cNvSpPr>
          <p:nvPr/>
        </p:nvSpPr>
        <p:spPr>
          <a:xfrm>
            <a:off x="5273334" y="1216241"/>
            <a:ext cx="6397101" cy="329479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Piezo Active Buzzer Module</a:t>
            </a:r>
          </a:p>
          <a:p>
            <a:pPr lvl="1"/>
            <a:r>
              <a:rPr lang="it-IT"/>
              <a:t>Rated for 3.3V-5V (transistor onboard for power mode switching)</a:t>
            </a:r>
          </a:p>
          <a:p>
            <a:pPr lvl="1"/>
            <a:r>
              <a:rPr lang="it-IT"/>
              <a:t>Different from passive buzzer:</a:t>
            </a:r>
          </a:p>
          <a:p>
            <a:pPr lvl="2"/>
            <a:r>
              <a:rPr lang="it-IT"/>
              <a:t>Can generate a fixed tone when I/O  is HIGH (3.3V)</a:t>
            </a:r>
          </a:p>
          <a:p>
            <a:pPr lvl="2"/>
            <a:r>
              <a:rPr lang="it-IT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Con: no frequency control</a:t>
            </a:r>
          </a:p>
          <a:p>
            <a:pPr lvl="2"/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Pro: doesn’t require a pre-generated</a:t>
            </a:r>
            <a:b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waveform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238455A-C911-4703-99A7-956E838A04F7}"/>
              </a:ext>
            </a:extLst>
          </p:cNvPr>
          <p:cNvCxnSpPr>
            <a:cxnSpLocks/>
          </p:cNvCxnSpPr>
          <p:nvPr/>
        </p:nvCxnSpPr>
        <p:spPr>
          <a:xfrm flipH="1" flipV="1">
            <a:off x="9783192" y="4191759"/>
            <a:ext cx="292963" cy="6199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0</TotalTime>
  <Words>3317</Words>
  <Application>Microsoft Office PowerPoint</Application>
  <PresentationFormat>Widescreen</PresentationFormat>
  <Paragraphs>334</Paragraphs>
  <Slides>57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0" baseType="lpstr">
      <vt:lpstr>Arial</vt:lpstr>
      <vt:lpstr>Consolas</vt:lpstr>
      <vt:lpstr>Griglia a diamante 16x9</vt:lpstr>
      <vt:lpstr>Uolli</vt:lpstr>
      <vt:lpstr>CM-01 Automatic Car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Components:</vt:lpstr>
      <vt:lpstr>Schematics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Putting everything together: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Concluding these slides: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Filippo Castelli</dc:creator>
  <cp:lastModifiedBy>Filippo Castelli</cp:lastModifiedBy>
  <cp:revision>84</cp:revision>
  <dcterms:created xsi:type="dcterms:W3CDTF">2018-12-05T20:38:14Z</dcterms:created>
  <dcterms:modified xsi:type="dcterms:W3CDTF">2018-12-18T00:21:57Z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